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6" r:id="rId1"/>
  </p:sldMasterIdLst>
  <p:notesMasterIdLst>
    <p:notesMasterId r:id="rId38"/>
  </p:notesMasterIdLst>
  <p:handoutMasterIdLst>
    <p:handoutMasterId r:id="rId39"/>
  </p:handoutMasterIdLst>
  <p:sldIdLst>
    <p:sldId id="357" r:id="rId2"/>
    <p:sldId id="406" r:id="rId3"/>
    <p:sldId id="383" r:id="rId4"/>
    <p:sldId id="356" r:id="rId5"/>
    <p:sldId id="444" r:id="rId6"/>
    <p:sldId id="427" r:id="rId7"/>
    <p:sldId id="411" r:id="rId8"/>
    <p:sldId id="442" r:id="rId9"/>
    <p:sldId id="433" r:id="rId10"/>
    <p:sldId id="461" r:id="rId11"/>
    <p:sldId id="457" r:id="rId12"/>
    <p:sldId id="443" r:id="rId13"/>
    <p:sldId id="369" r:id="rId14"/>
    <p:sldId id="467" r:id="rId15"/>
    <p:sldId id="381" r:id="rId16"/>
    <p:sldId id="420" r:id="rId17"/>
    <p:sldId id="445" r:id="rId18"/>
    <p:sldId id="465" r:id="rId19"/>
    <p:sldId id="463" r:id="rId20"/>
    <p:sldId id="464" r:id="rId21"/>
    <p:sldId id="475" r:id="rId22"/>
    <p:sldId id="476" r:id="rId23"/>
    <p:sldId id="449" r:id="rId24"/>
    <p:sldId id="468" r:id="rId25"/>
    <p:sldId id="477" r:id="rId26"/>
    <p:sldId id="478" r:id="rId27"/>
    <p:sldId id="455" r:id="rId28"/>
    <p:sldId id="459" r:id="rId29"/>
    <p:sldId id="424" r:id="rId30"/>
    <p:sldId id="355" r:id="rId31"/>
    <p:sldId id="425" r:id="rId32"/>
    <p:sldId id="474" r:id="rId33"/>
    <p:sldId id="470" r:id="rId34"/>
    <p:sldId id="471" r:id="rId35"/>
    <p:sldId id="472" r:id="rId36"/>
    <p:sldId id="395" r:id="rId3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  <a:srgbClr val="00FF00"/>
    <a:srgbClr val="B8E08C"/>
    <a:srgbClr val="00CC00"/>
    <a:srgbClr val="E46C0A"/>
    <a:srgbClr val="DA5B14"/>
    <a:srgbClr val="DF320F"/>
    <a:srgbClr val="EA581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5" autoAdjust="0"/>
    <p:restoredTop sz="77701" autoAdjust="0"/>
  </p:normalViewPr>
  <p:slideViewPr>
    <p:cSldViewPr>
      <p:cViewPr>
        <p:scale>
          <a:sx n="100" d="100"/>
          <a:sy n="100" d="100"/>
        </p:scale>
        <p:origin x="-2028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3817934238956472E-2"/>
          <c:y val="3.1590622760788958E-2"/>
          <c:w val="0.95633410939008878"/>
          <c:h val="0.814761087356485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dLbls>
            <c:dLbl>
              <c:idx val="0"/>
              <c:layout>
                <c:manualLayout>
                  <c:x val="1.0037157641975871E-2"/>
                  <c:y val="-1.3081654028510458E-2"/>
                </c:manualLayout>
              </c:layout>
              <c:showVal val="1"/>
            </c:dLbl>
            <c:dLbl>
              <c:idx val="1"/>
              <c:layout>
                <c:manualLayout>
                  <c:x val="-8.9359300239935571E-3"/>
                  <c:y val="-1.7670419666544587E-2"/>
                </c:manualLayout>
              </c:layout>
              <c:showVal val="1"/>
            </c:dLbl>
            <c:dLbl>
              <c:idx val="2"/>
              <c:layout>
                <c:manualLayout>
                  <c:x val="-1.4889778788734058E-2"/>
                  <c:y val="-1.6635459941136174E-2"/>
                </c:manualLayout>
              </c:layout>
              <c:showVal val="1"/>
            </c:dLbl>
            <c:dLbl>
              <c:idx val="3"/>
              <c:layout>
                <c:manualLayout>
                  <c:x val="-6.2909209900828067E-3"/>
                  <c:y val="-1.1596583063439379E-2"/>
                </c:manualLayout>
              </c:layout>
              <c:showVal val="1"/>
            </c:dLbl>
            <c:dLbl>
              <c:idx val="4"/>
              <c:layout>
                <c:manualLayout>
                  <c:x val="-4.6365011246679811E-3"/>
                  <c:y val="-1.2527010375952458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49.2</c:v>
                </c:pt>
                <c:pt idx="1">
                  <c:v>63.4</c:v>
                </c:pt>
                <c:pt idx="2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больше да, чем нет</c:v>
                </c:pt>
              </c:strCache>
            </c:strRef>
          </c:tx>
          <c:dLbls>
            <c:dLbl>
              <c:idx val="0"/>
              <c:layout>
                <c:manualLayout>
                  <c:x val="1.7861546294221438E-2"/>
                  <c:y val="-1.5043191430829574E-2"/>
                </c:manualLayout>
              </c:layout>
              <c:showVal val="1"/>
            </c:dLbl>
            <c:dLbl>
              <c:idx val="1"/>
              <c:layout>
                <c:manualLayout>
                  <c:x val="1.7864310329305411E-2"/>
                  <c:y val="-2.0540516713804417E-2"/>
                </c:manualLayout>
              </c:layout>
              <c:showVal val="1"/>
            </c:dLbl>
            <c:dLbl>
              <c:idx val="2"/>
              <c:layout>
                <c:manualLayout>
                  <c:x val="1.5879300126040333E-2"/>
                  <c:y val="-1.5043141491997574E-2"/>
                </c:manualLayout>
              </c:layout>
              <c:showVal val="1"/>
            </c:dLbl>
            <c:dLbl>
              <c:idx val="3"/>
              <c:layout>
                <c:manualLayout>
                  <c:x val="1.7865091829385442E-2"/>
                  <c:y val="-1.2442965789212071E-2"/>
                </c:manualLayout>
              </c:layout>
              <c:showVal val="1"/>
            </c:dLbl>
            <c:dLbl>
              <c:idx val="4"/>
              <c:layout>
                <c:manualLayout>
                  <c:x val="5.9538487647404952E-3"/>
                  <c:y val="-1.8804285414352646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24.8</c:v>
                </c:pt>
                <c:pt idx="1">
                  <c:v>21.1</c:v>
                </c:pt>
                <c:pt idx="2">
                  <c:v>23.3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больше нет, чем да</c:v>
                </c:pt>
              </c:strCache>
            </c:strRef>
          </c:tx>
          <c:dLbls>
            <c:dLbl>
              <c:idx val="0"/>
              <c:layout>
                <c:manualLayout>
                  <c:x val="1.190521591909412E-2"/>
                  <c:y val="-4.932671184640712E-2"/>
                </c:manualLayout>
              </c:layout>
              <c:showVal val="1"/>
            </c:dLbl>
            <c:dLbl>
              <c:idx val="1"/>
              <c:layout>
                <c:manualLayout>
                  <c:x val="2.4188671638782463E-2"/>
                  <c:y val="-2.7265592814861815E-2"/>
                </c:manualLayout>
              </c:layout>
              <c:showVal val="1"/>
            </c:dLbl>
            <c:dLbl>
              <c:idx val="2"/>
              <c:layout>
                <c:manualLayout>
                  <c:x val="1.8141503729086909E-2"/>
                  <c:y val="-3.193578812707952E-2"/>
                </c:manualLayout>
              </c:layout>
              <c:showVal val="1"/>
            </c:dLbl>
            <c:dLbl>
              <c:idx val="3"/>
              <c:layout>
                <c:manualLayout>
                  <c:x val="1.3897884823143403E-2"/>
                  <c:y val="-1.2512672845308779E-2"/>
                </c:manualLayout>
              </c:layout>
              <c:showVal val="1"/>
            </c:dLbl>
            <c:dLbl>
              <c:idx val="4"/>
              <c:layout>
                <c:manualLayout>
                  <c:x val="1.1907697529480931E-2"/>
                  <c:y val="-7.5215957154148375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14.8</c:v>
                </c:pt>
                <c:pt idx="1">
                  <c:v>8.4</c:v>
                </c:pt>
                <c:pt idx="2">
                  <c:v>8.7000000000000011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удовлетворен</c:v>
                </c:pt>
              </c:strCache>
            </c:strRef>
          </c:tx>
          <c:dLbls>
            <c:dLbl>
              <c:idx val="0"/>
              <c:layout>
                <c:manualLayout>
                  <c:x val="1.7861496929017326E-2"/>
                  <c:y val="-2.278293120221098E-2"/>
                </c:manualLayout>
              </c:layout>
              <c:showVal val="1"/>
            </c:dLbl>
            <c:dLbl>
              <c:idx val="1"/>
              <c:layout>
                <c:manualLayout>
                  <c:x val="2.4093758084714409E-2"/>
                  <c:y val="-2.6772012074809951E-2"/>
                </c:manualLayout>
              </c:layout>
              <c:showVal val="1"/>
            </c:dLbl>
            <c:dLbl>
              <c:idx val="2"/>
              <c:layout>
                <c:manualLayout>
                  <c:x val="7.938465019653989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3894289922775287E-2"/>
                  <c:y val="-7.015553899443484E-3"/>
                </c:manualLayout>
              </c:layout>
              <c:showVal val="1"/>
            </c:dLbl>
            <c:dLbl>
              <c:idx val="4"/>
              <c:layout>
                <c:manualLayout>
                  <c:x val="1.5876930039307922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</c:v>
                </c:pt>
                <c:pt idx="1">
                  <c:v>5.4</c:v>
                </c:pt>
                <c:pt idx="2">
                  <c:v>1.7000000000000008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затруднились ответить</c:v>
                </c:pt>
              </c:strCache>
            </c:strRef>
          </c:tx>
          <c:dLbls>
            <c:dLbl>
              <c:idx val="0"/>
              <c:layout>
                <c:manualLayout>
                  <c:x val="1.5880081626120424E-2"/>
                  <c:y val="-1.6273522287293576E-2"/>
                </c:manualLayout>
              </c:layout>
              <c:showVal val="1"/>
            </c:dLbl>
            <c:dLbl>
              <c:idx val="1"/>
              <c:layout>
                <c:manualLayout>
                  <c:x val="9.9250510163252943E-3"/>
                  <c:y val="-1.3018817829834817E-2"/>
                </c:manualLayout>
              </c:layout>
              <c:showVal val="1"/>
            </c:dLbl>
            <c:dLbl>
              <c:idx val="3"/>
              <c:layout>
                <c:manualLayout>
                  <c:x val="1.9850102032650505E-2"/>
                  <c:y val="-3.25470445745872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</c:v>
                </c:pt>
                <c:pt idx="1">
                  <c:v>1.7000000000000008</c:v>
                </c:pt>
                <c:pt idx="2">
                  <c:v>1.3</c:v>
                </c:pt>
              </c:numCache>
            </c:numRef>
          </c:val>
        </c:ser>
        <c:shape val="box"/>
        <c:axId val="132520960"/>
        <c:axId val="132543232"/>
        <c:axId val="0"/>
      </c:bar3DChart>
      <c:catAx>
        <c:axId val="132520960"/>
        <c:scaling>
          <c:orientation val="minMax"/>
        </c:scaling>
        <c:axPos val="b"/>
        <c:tickLblPos val="nextTo"/>
        <c:crossAx val="132543232"/>
        <c:crosses val="autoZero"/>
        <c:auto val="1"/>
        <c:lblAlgn val="ctr"/>
        <c:lblOffset val="100"/>
      </c:catAx>
      <c:valAx>
        <c:axId val="13254323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tickLblPos val="none"/>
        <c:crossAx val="132520960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5003809077425961E-2"/>
          <c:y val="9.6259211939414113E-2"/>
          <c:w val="0.95633410939008878"/>
          <c:h val="0.7677290486242287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dLbls>
            <c:dLbl>
              <c:idx val="0"/>
              <c:layout>
                <c:manualLayout>
                  <c:x val="1.0037157641975861E-2"/>
                  <c:y val="-1.3081654028510463E-2"/>
                </c:manualLayout>
              </c:layout>
              <c:showVal val="1"/>
            </c:dLbl>
            <c:dLbl>
              <c:idx val="1"/>
              <c:layout>
                <c:manualLayout>
                  <c:x val="-8.9359300239935466E-3"/>
                  <c:y val="-1.7670419666544569E-2"/>
                </c:manualLayout>
              </c:layout>
              <c:showVal val="1"/>
            </c:dLbl>
            <c:dLbl>
              <c:idx val="2"/>
              <c:layout>
                <c:manualLayout>
                  <c:x val="-1.4889778788734064E-2"/>
                  <c:y val="-1.6635459941136192E-2"/>
                </c:manualLayout>
              </c:layout>
              <c:showVal val="1"/>
            </c:dLbl>
            <c:dLbl>
              <c:idx val="3"/>
              <c:layout>
                <c:manualLayout>
                  <c:x val="-6.2909209900828102E-3"/>
                  <c:y val="-1.1596583063439385E-2"/>
                </c:manualLayout>
              </c:layout>
              <c:showVal val="1"/>
            </c:dLbl>
            <c:dLbl>
              <c:idx val="4"/>
              <c:layout>
                <c:manualLayout>
                  <c:x val="-4.6365011246679733E-3"/>
                  <c:y val="-1.2527010375952451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43.6</c:v>
                </c:pt>
                <c:pt idx="1">
                  <c:v>68.5</c:v>
                </c:pt>
                <c:pt idx="2">
                  <c:v>70.3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больше да, чем нет</c:v>
                </c:pt>
              </c:strCache>
            </c:strRef>
          </c:tx>
          <c:dLbls>
            <c:dLbl>
              <c:idx val="0"/>
              <c:layout>
                <c:manualLayout>
                  <c:x val="1.7861546294221403E-2"/>
                  <c:y val="-1.5043191430829567E-2"/>
                </c:manualLayout>
              </c:layout>
              <c:showVal val="1"/>
            </c:dLbl>
            <c:dLbl>
              <c:idx val="1"/>
              <c:layout>
                <c:manualLayout>
                  <c:x val="1.7864310329305383E-2"/>
                  <c:y val="-2.0540516713804392E-2"/>
                </c:manualLayout>
              </c:layout>
              <c:showVal val="1"/>
            </c:dLbl>
            <c:dLbl>
              <c:idx val="2"/>
              <c:layout>
                <c:manualLayout>
                  <c:x val="1.5879300126040333E-2"/>
                  <c:y val="-1.5043141491997576E-2"/>
                </c:manualLayout>
              </c:layout>
              <c:showVal val="1"/>
            </c:dLbl>
            <c:dLbl>
              <c:idx val="3"/>
              <c:layout>
                <c:manualLayout>
                  <c:x val="1.7865091829385407E-2"/>
                  <c:y val="-1.2442965789212083E-2"/>
                </c:manualLayout>
              </c:layout>
              <c:showVal val="1"/>
            </c:dLbl>
            <c:dLbl>
              <c:idx val="4"/>
              <c:layout>
                <c:manualLayout>
                  <c:x val="5.9538487647404987E-3"/>
                  <c:y val="-1.8804285414352657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33.6</c:v>
                </c:pt>
                <c:pt idx="1">
                  <c:v>25.2</c:v>
                </c:pt>
                <c:pt idx="2">
                  <c:v>23.7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больше нет, чем да</c:v>
                </c:pt>
              </c:strCache>
            </c:strRef>
          </c:tx>
          <c:dLbls>
            <c:dLbl>
              <c:idx val="0"/>
              <c:layout>
                <c:manualLayout>
                  <c:x val="1.1905215919094115E-2"/>
                  <c:y val="-4.9326711846407204E-2"/>
                </c:manualLayout>
              </c:layout>
              <c:showVal val="1"/>
            </c:dLbl>
            <c:dLbl>
              <c:idx val="1"/>
              <c:layout>
                <c:manualLayout>
                  <c:x val="1.8130646296470487E-2"/>
                  <c:y val="-3.1302200135262012E-2"/>
                </c:manualLayout>
              </c:layout>
              <c:showVal val="1"/>
            </c:dLbl>
            <c:dLbl>
              <c:idx val="2"/>
              <c:layout>
                <c:manualLayout>
                  <c:x val="1.6125781092521701E-2"/>
                  <c:y val="-3.223893324829858E-2"/>
                </c:manualLayout>
              </c:layout>
              <c:showVal val="1"/>
            </c:dLbl>
            <c:dLbl>
              <c:idx val="3"/>
              <c:layout>
                <c:manualLayout>
                  <c:x val="1.3897884823143402E-2"/>
                  <c:y val="-1.2512672845308766E-2"/>
                </c:manualLayout>
              </c:layout>
              <c:showVal val="1"/>
            </c:dLbl>
            <c:dLbl>
              <c:idx val="4"/>
              <c:layout>
                <c:manualLayout>
                  <c:x val="1.1907697529480928E-2"/>
                  <c:y val="-7.5215957154148418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9.2000000000000011</c:v>
                </c:pt>
                <c:pt idx="1">
                  <c:v>1.7</c:v>
                </c:pt>
                <c:pt idx="2">
                  <c:v>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 удовлетворен</c:v>
                </c:pt>
              </c:strCache>
            </c:strRef>
          </c:tx>
          <c:dLbls>
            <c:dLbl>
              <c:idx val="0"/>
              <c:layout>
                <c:manualLayout>
                  <c:x val="1.7861496929017291E-2"/>
                  <c:y val="-2.2782931202210952E-2"/>
                </c:manualLayout>
              </c:layout>
              <c:showVal val="1"/>
            </c:dLbl>
            <c:dLbl>
              <c:idx val="1"/>
              <c:layout>
                <c:manualLayout>
                  <c:x val="2.2068311770342609E-2"/>
                  <c:y val="-3.4494528407285341E-2"/>
                </c:manualLayout>
              </c:layout>
              <c:showVal val="1"/>
            </c:dLbl>
            <c:dLbl>
              <c:idx val="2"/>
              <c:layout>
                <c:manualLayout>
                  <c:x val="7.9384650196539924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3894289922775286E-2"/>
                  <c:y val="-7.0155538994434814E-3"/>
                </c:manualLayout>
              </c:layout>
              <c:showVal val="1"/>
            </c:dLbl>
            <c:dLbl>
              <c:idx val="4"/>
              <c:layout>
                <c:manualLayout>
                  <c:x val="1.5876930039307905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5.6</c:v>
                </c:pt>
                <c:pt idx="1">
                  <c:v>1.7</c:v>
                </c:pt>
                <c:pt idx="2">
                  <c:v>0.70000000000000062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затруднились ответить</c:v>
                </c:pt>
              </c:strCache>
            </c:strRef>
          </c:tx>
          <c:dLbls>
            <c:dLbl>
              <c:idx val="0"/>
              <c:layout>
                <c:manualLayout>
                  <c:x val="1.5880081626120431E-2"/>
                  <c:y val="-1.6273522287293545E-2"/>
                </c:manualLayout>
              </c:layout>
              <c:showVal val="1"/>
            </c:dLbl>
            <c:dLbl>
              <c:idx val="1"/>
              <c:layout>
                <c:manualLayout>
                  <c:x val="9.9250510163253047E-3"/>
                  <c:y val="-1.3018817829834816E-2"/>
                </c:manualLayout>
              </c:layout>
              <c:showVal val="1"/>
            </c:dLbl>
            <c:dLbl>
              <c:idx val="3"/>
              <c:layout>
                <c:manualLayout>
                  <c:x val="1.9850102032650519E-2"/>
                  <c:y val="-3.2547044574587208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1 этап анкетирования</c:v>
                </c:pt>
                <c:pt idx="1">
                  <c:v>2 этап анкетирования</c:v>
                </c:pt>
                <c:pt idx="2">
                  <c:v>3 этап анкетирования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3.7</c:v>
                </c:pt>
              </c:numCache>
            </c:numRef>
          </c:val>
        </c:ser>
        <c:shape val="box"/>
        <c:axId val="134317184"/>
        <c:axId val="134318720"/>
        <c:axId val="0"/>
      </c:bar3DChart>
      <c:catAx>
        <c:axId val="134317184"/>
        <c:scaling>
          <c:orientation val="minMax"/>
        </c:scaling>
        <c:axPos val="b"/>
        <c:tickLblPos val="nextTo"/>
        <c:crossAx val="134318720"/>
        <c:crosses val="autoZero"/>
        <c:auto val="1"/>
        <c:lblAlgn val="ctr"/>
        <c:lblOffset val="100"/>
      </c:catAx>
      <c:valAx>
        <c:axId val="134318720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.0" sourceLinked="1"/>
        <c:tickLblPos val="none"/>
        <c:crossAx val="134317184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C9DD1-DE79-48DD-99C0-62A049CE3D46}" type="doc">
      <dgm:prSet loTypeId="urn:microsoft.com/office/officeart/2005/8/layout/vList3#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F6E9676-643A-48CA-A6B3-90D8250D95C1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chemeClr val="tx1"/>
              </a:solidFill>
              <a:latin typeface="Verdana" panose="020B0604030504040204" pitchFamily="34" charset="0"/>
            </a:rPr>
            <a:t>Приказ МЗ УР и ТФОМС УР от 15 мая 2017 года № 11/215«Об утверждении состава рабочей группы по реализации Плана мероприятий, направленных на развитие первичной медико-санитарной помощи медицинских организаций, участвующих в реализации пилотного проекта «Бережливая поликлиника» на территории Удмуртской Республики»</a:t>
          </a:r>
          <a:endParaRPr lang="ru-RU" sz="1200" b="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66AA4B60-7983-4D17-ABE1-4E0B0C4687C4}" type="parTrans" cxnId="{E22A336A-E241-4491-BE6D-C57E3334309E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E8DA275C-36F4-49FD-9429-1D72FEA48E43}" type="sibTrans" cxnId="{E22A336A-E241-4491-BE6D-C57E3334309E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F43ABCCE-58A3-4EBC-90DC-D6E63A9AAD5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Распоряжение МЗ УР от 20 июля 2017 года № 938 «Об утверждении проектного офиса Министерства здравоохранения Удмуртской Республики по реализации федерального пилотного проекта «Бережливая поликлиника»</a:t>
          </a:r>
          <a:endParaRPr lang="ru-RU" sz="12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592E868C-13AD-40DC-9523-BBD2C7284E56}" type="parTrans" cxnId="{1E7DCB54-9BC2-4F28-A6EB-64A099C7EDB8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5B58B27F-DB3D-404D-8E44-B404090F87DD}" type="sibTrans" cxnId="{1E7DCB54-9BC2-4F28-A6EB-64A099C7EDB8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115D2DAE-18C5-4244-A79E-45DC972D85E8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endParaRPr lang="ru-RU" sz="1600" b="1" dirty="0" smtClean="0">
            <a:solidFill>
              <a:schemeClr val="tx1"/>
            </a:solidFill>
            <a:latin typeface="+mj-lt"/>
            <a:cs typeface="Arial" pitchFamily="34" charset="0"/>
          </a:endParaRP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Дорожная карта и Тактический план реализации федерального  проекта  «Бережливая поликлиника»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0A1C2E3-CA43-4062-8CA8-22A3F7C462DA}" type="parTrans" cxnId="{BA6469CA-9093-4EE2-986B-1551E3D38EB9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D7A13F2C-4943-43CB-81CE-8EFE036E8DEB}" type="sibTrans" cxnId="{BA6469CA-9093-4EE2-986B-1551E3D38EB9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C463E9EC-6F53-4B95-BC4C-2A927D2DDEB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Распоряжение МЗ УР от 20 июля 2017 года № 933 «Об участии в реализации пилотного проекта «Бережливая поликлиника» государственных медицинских организаций, оказывающих первичную медико-санитарную помощь взрослому населению Удмуртской Республики»</a:t>
          </a:r>
          <a:endParaRPr lang="ru-RU" sz="12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548EC169-F5D4-4379-A5B1-2BF4C1D5E1C9}" type="sibTrans" cxnId="{3299DB6B-2745-42CE-BDC9-3AFA6EBC14B3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C497DB1D-6C16-47BE-93F9-C5AA8B5D6060}" type="parTrans" cxnId="{3299DB6B-2745-42CE-BDC9-3AFA6EBC14B3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8E977D12-0415-406C-94B9-BFEE3EF79D5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0" dirty="0" smtClean="0">
              <a:solidFill>
                <a:schemeClr val="tx1"/>
              </a:solidFill>
              <a:latin typeface="Verdana" panose="020B0604030504040204" pitchFamily="34" charset="0"/>
            </a:rPr>
            <a:t>Приказ МЗ УР и ТФОМС УР от 15 мая 2017 года № 12/216 «О мерах по реализации пилотного проекта «Бережливая поликлиника» на территории Удмуртской Республики»</a:t>
          </a:r>
          <a:endParaRPr lang="ru-RU" sz="1200" b="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9FD886EA-6EE2-4364-A70E-F318C3131FE1}" type="sibTrans" cxnId="{495DD7DA-142F-4F63-8D4B-E85FA7A46ABD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AD282EFD-AAC8-4ECD-8D12-77AC3F0A4463}" type="parTrans" cxnId="{495DD7DA-142F-4F63-8D4B-E85FA7A46ABD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883E9B3F-42AE-42CE-8854-54E8AEE79896}" type="pres">
      <dgm:prSet presAssocID="{AADC9DD1-DE79-48DD-99C0-62A049CE3D4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7D16C2-0C8B-48B5-8DE3-9642DA9E23CF}" type="pres">
      <dgm:prSet presAssocID="{1F6E9676-643A-48CA-A6B3-90D8250D95C1}" presName="composite" presStyleCnt="0"/>
      <dgm:spPr/>
      <dgm:t>
        <a:bodyPr/>
        <a:lstStyle/>
        <a:p>
          <a:endParaRPr lang="ru-RU"/>
        </a:p>
      </dgm:t>
    </dgm:pt>
    <dgm:pt modelId="{B856336C-C0C5-4AB7-9D71-DF0FE7EFC599}" type="pres">
      <dgm:prSet presAssocID="{1F6E9676-643A-48CA-A6B3-90D8250D95C1}" presName="imgShp" presStyleLbl="fgImgPlace1" presStyleIdx="0" presStyleCnt="5" custLinFactX="-26240" custLinFactNeighborX="-100000" custLinFactNeighborY="25220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65556C36-1447-4EC7-8B1D-1D9D61E71158}" type="pres">
      <dgm:prSet presAssocID="{1F6E9676-643A-48CA-A6B3-90D8250D95C1}" presName="txShp" presStyleLbl="node1" presStyleIdx="0" presStyleCnt="5" custScaleX="133683" custScaleY="195040" custLinFactNeighborX="1995" custLinFactNeighborY="37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49821-9A6E-41E2-9891-9EFBD1BE7707}" type="pres">
      <dgm:prSet presAssocID="{E8DA275C-36F4-49FD-9429-1D72FEA48E43}" presName="spacing" presStyleCnt="0"/>
      <dgm:spPr/>
      <dgm:t>
        <a:bodyPr/>
        <a:lstStyle/>
        <a:p>
          <a:endParaRPr lang="ru-RU"/>
        </a:p>
      </dgm:t>
    </dgm:pt>
    <dgm:pt modelId="{D7417029-B9F0-4304-A736-6A4F285258D9}" type="pres">
      <dgm:prSet presAssocID="{8E977D12-0415-406C-94B9-BFEE3EF79D50}" presName="composite" presStyleCnt="0"/>
      <dgm:spPr/>
      <dgm:t>
        <a:bodyPr/>
        <a:lstStyle/>
        <a:p>
          <a:endParaRPr lang="ru-RU"/>
        </a:p>
      </dgm:t>
    </dgm:pt>
    <dgm:pt modelId="{4B546501-9061-4068-982E-42E3F7820CB8}" type="pres">
      <dgm:prSet presAssocID="{8E977D12-0415-406C-94B9-BFEE3EF79D50}" presName="imgShp" presStyleLbl="fgImgPlace1" presStyleIdx="1" presStyleCnt="5" custLinFactX="-25313" custLinFactNeighborX="-100000" custLinFactNeighborY="35761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7D14888F-BBAD-4C68-B1E2-4742D44AEC20}" type="pres">
      <dgm:prSet presAssocID="{8E977D12-0415-406C-94B9-BFEE3EF79D50}" presName="txShp" presStyleLbl="node1" presStyleIdx="1" presStyleCnt="5" custScaleX="130361" custScaleY="126035" custLinFactNeighborX="3656" custLinFactNeighborY="4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5E7C5-3372-4A05-BF51-BCAD47410B52}" type="pres">
      <dgm:prSet presAssocID="{9FD886EA-6EE2-4364-A70E-F318C3131FE1}" presName="spacing" presStyleCnt="0"/>
      <dgm:spPr/>
      <dgm:t>
        <a:bodyPr/>
        <a:lstStyle/>
        <a:p>
          <a:endParaRPr lang="ru-RU"/>
        </a:p>
      </dgm:t>
    </dgm:pt>
    <dgm:pt modelId="{ED206E64-C2DC-49EC-8A47-6A15CEC99E57}" type="pres">
      <dgm:prSet presAssocID="{F43ABCCE-58A3-4EBC-90DC-D6E63A9AAD50}" presName="composite" presStyleCnt="0"/>
      <dgm:spPr/>
      <dgm:t>
        <a:bodyPr/>
        <a:lstStyle/>
        <a:p>
          <a:endParaRPr lang="ru-RU"/>
        </a:p>
      </dgm:t>
    </dgm:pt>
    <dgm:pt modelId="{2455E8EF-2CCC-486C-BA4F-C70D21620408}" type="pres">
      <dgm:prSet presAssocID="{F43ABCCE-58A3-4EBC-90DC-D6E63A9AAD50}" presName="imgShp" presStyleLbl="fgImgPlace1" presStyleIdx="2" presStyleCnt="5" custLinFactX="-25313" custLinFactNeighborX="-100000" custLinFactNeighborY="29880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CA003C1D-1751-47D0-B9C8-91183AAD6F4F}" type="pres">
      <dgm:prSet presAssocID="{F43ABCCE-58A3-4EBC-90DC-D6E63A9AAD50}" presName="txShp" presStyleLbl="node1" presStyleIdx="2" presStyleCnt="5" custScaleX="132453" custScaleY="163359" custLinFactNeighborX="2610" custLinFactNeighborY="39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CF79E-8D59-428B-8574-99EFEE0F36AC}" type="pres">
      <dgm:prSet presAssocID="{5B58B27F-DB3D-404D-8E44-B404090F87DD}" presName="spacing" presStyleCnt="0"/>
      <dgm:spPr/>
      <dgm:t>
        <a:bodyPr/>
        <a:lstStyle/>
        <a:p>
          <a:endParaRPr lang="ru-RU"/>
        </a:p>
      </dgm:t>
    </dgm:pt>
    <dgm:pt modelId="{E09C695C-4F4C-427F-8F16-0F785BDA10EA}" type="pres">
      <dgm:prSet presAssocID="{C463E9EC-6F53-4B95-BC4C-2A927D2DDEB0}" presName="composite" presStyleCnt="0"/>
      <dgm:spPr/>
      <dgm:t>
        <a:bodyPr/>
        <a:lstStyle/>
        <a:p>
          <a:endParaRPr lang="ru-RU"/>
        </a:p>
      </dgm:t>
    </dgm:pt>
    <dgm:pt modelId="{F1B5D134-45DC-49F1-80FF-2E95A16EF5E9}" type="pres">
      <dgm:prSet presAssocID="{C463E9EC-6F53-4B95-BC4C-2A927D2DDEB0}" presName="imgShp" presStyleLbl="fgImgPlace1" presStyleIdx="3" presStyleCnt="5" custLinFactX="-25313" custLinFactNeighborX="-100000" custLinFactNeighborY="18680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4471463E-D411-45C7-893C-099957105AD5}" type="pres">
      <dgm:prSet presAssocID="{C463E9EC-6F53-4B95-BC4C-2A927D2DDEB0}" presName="txShp" presStyleLbl="node1" presStyleIdx="3" presStyleCnt="5" custScaleX="132903" custScaleY="155110" custLinFactNeighborX="2134" custLinFactNeighborY="27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49ED3-3EA0-4DE2-913B-3C92DAC3DBD9}" type="pres">
      <dgm:prSet presAssocID="{548EC169-F5D4-4379-A5B1-2BF4C1D5E1C9}" presName="spacing" presStyleCnt="0"/>
      <dgm:spPr/>
      <dgm:t>
        <a:bodyPr/>
        <a:lstStyle/>
        <a:p>
          <a:endParaRPr lang="ru-RU"/>
        </a:p>
      </dgm:t>
    </dgm:pt>
    <dgm:pt modelId="{48325060-B4E5-4E6F-9344-0529845F2527}" type="pres">
      <dgm:prSet presAssocID="{115D2DAE-18C5-4244-A79E-45DC972D85E8}" presName="composite" presStyleCnt="0"/>
      <dgm:spPr/>
      <dgm:t>
        <a:bodyPr/>
        <a:lstStyle/>
        <a:p>
          <a:endParaRPr lang="ru-RU"/>
        </a:p>
      </dgm:t>
    </dgm:pt>
    <dgm:pt modelId="{E6485547-5CCE-4E21-BC7E-39F7B83284F9}" type="pres">
      <dgm:prSet presAssocID="{115D2DAE-18C5-4244-A79E-45DC972D85E8}" presName="imgShp" presStyleLbl="fgImgPlace1" presStyleIdx="4" presStyleCnt="5" custLinFactX="-23532" custLinFactNeighborX="-100000" custLinFactNeighborY="5805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03CD985F-AB38-4117-92A5-DA716C6CF3E1}" type="pres">
      <dgm:prSet presAssocID="{115D2DAE-18C5-4244-A79E-45DC972D85E8}" presName="txShp" presStyleLbl="node1" presStyleIdx="4" presStyleCnt="5" custScaleX="127186" custScaleY="83960" custLinFactNeighborX="4412" custLinFactNeighborY="2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469CA-9093-4EE2-986B-1551E3D38EB9}" srcId="{AADC9DD1-DE79-48DD-99C0-62A049CE3D46}" destId="{115D2DAE-18C5-4244-A79E-45DC972D85E8}" srcOrd="4" destOrd="0" parTransId="{C0A1C2E3-CA43-4062-8CA8-22A3F7C462DA}" sibTransId="{D7A13F2C-4943-43CB-81CE-8EFE036E8DEB}"/>
    <dgm:cxn modelId="{495DD7DA-142F-4F63-8D4B-E85FA7A46ABD}" srcId="{AADC9DD1-DE79-48DD-99C0-62A049CE3D46}" destId="{8E977D12-0415-406C-94B9-BFEE3EF79D50}" srcOrd="1" destOrd="0" parTransId="{AD282EFD-AAC8-4ECD-8D12-77AC3F0A4463}" sibTransId="{9FD886EA-6EE2-4364-A70E-F318C3131FE1}"/>
    <dgm:cxn modelId="{1E7DCB54-9BC2-4F28-A6EB-64A099C7EDB8}" srcId="{AADC9DD1-DE79-48DD-99C0-62A049CE3D46}" destId="{F43ABCCE-58A3-4EBC-90DC-D6E63A9AAD50}" srcOrd="2" destOrd="0" parTransId="{592E868C-13AD-40DC-9523-BBD2C7284E56}" sibTransId="{5B58B27F-DB3D-404D-8E44-B404090F87DD}"/>
    <dgm:cxn modelId="{70302B50-58D5-4F2C-9B88-D65CF59F5213}" type="presOf" srcId="{F43ABCCE-58A3-4EBC-90DC-D6E63A9AAD50}" destId="{CA003C1D-1751-47D0-B9C8-91183AAD6F4F}" srcOrd="0" destOrd="0" presId="urn:microsoft.com/office/officeart/2005/8/layout/vList3#2"/>
    <dgm:cxn modelId="{26B1EBDE-FDDD-4B29-842F-09D1A2D49834}" type="presOf" srcId="{1F6E9676-643A-48CA-A6B3-90D8250D95C1}" destId="{65556C36-1447-4EC7-8B1D-1D9D61E71158}" srcOrd="0" destOrd="0" presId="urn:microsoft.com/office/officeart/2005/8/layout/vList3#2"/>
    <dgm:cxn modelId="{4D1525A3-0BAB-49AD-8F9F-1F8DAB154AF1}" type="presOf" srcId="{8E977D12-0415-406C-94B9-BFEE3EF79D50}" destId="{7D14888F-BBAD-4C68-B1E2-4742D44AEC20}" srcOrd="0" destOrd="0" presId="urn:microsoft.com/office/officeart/2005/8/layout/vList3#2"/>
    <dgm:cxn modelId="{8AA13B8A-8A3C-4E6A-BB58-B8A6786EE062}" type="presOf" srcId="{AADC9DD1-DE79-48DD-99C0-62A049CE3D46}" destId="{883E9B3F-42AE-42CE-8854-54E8AEE79896}" srcOrd="0" destOrd="0" presId="urn:microsoft.com/office/officeart/2005/8/layout/vList3#2"/>
    <dgm:cxn modelId="{DCC79E41-3F56-4588-9B7A-51F46CD58384}" type="presOf" srcId="{C463E9EC-6F53-4B95-BC4C-2A927D2DDEB0}" destId="{4471463E-D411-45C7-893C-099957105AD5}" srcOrd="0" destOrd="0" presId="urn:microsoft.com/office/officeart/2005/8/layout/vList3#2"/>
    <dgm:cxn modelId="{E22A336A-E241-4491-BE6D-C57E3334309E}" srcId="{AADC9DD1-DE79-48DD-99C0-62A049CE3D46}" destId="{1F6E9676-643A-48CA-A6B3-90D8250D95C1}" srcOrd="0" destOrd="0" parTransId="{66AA4B60-7983-4D17-ABE1-4E0B0C4687C4}" sibTransId="{E8DA275C-36F4-49FD-9429-1D72FEA48E43}"/>
    <dgm:cxn modelId="{3299DB6B-2745-42CE-BDC9-3AFA6EBC14B3}" srcId="{AADC9DD1-DE79-48DD-99C0-62A049CE3D46}" destId="{C463E9EC-6F53-4B95-BC4C-2A927D2DDEB0}" srcOrd="3" destOrd="0" parTransId="{C497DB1D-6C16-47BE-93F9-C5AA8B5D6060}" sibTransId="{548EC169-F5D4-4379-A5B1-2BF4C1D5E1C9}"/>
    <dgm:cxn modelId="{C8D0B819-F39C-4588-9B4C-C01E681C2D53}" type="presOf" srcId="{115D2DAE-18C5-4244-A79E-45DC972D85E8}" destId="{03CD985F-AB38-4117-92A5-DA716C6CF3E1}" srcOrd="0" destOrd="0" presId="urn:microsoft.com/office/officeart/2005/8/layout/vList3#2"/>
    <dgm:cxn modelId="{1174B24E-44E7-41EF-B2FB-C35E6C2DA3BA}" type="presParOf" srcId="{883E9B3F-42AE-42CE-8854-54E8AEE79896}" destId="{CD7D16C2-0C8B-48B5-8DE3-9642DA9E23CF}" srcOrd="0" destOrd="0" presId="urn:microsoft.com/office/officeart/2005/8/layout/vList3#2"/>
    <dgm:cxn modelId="{31FA76E0-D39F-4ACC-9B4C-97F8918250B1}" type="presParOf" srcId="{CD7D16C2-0C8B-48B5-8DE3-9642DA9E23CF}" destId="{B856336C-C0C5-4AB7-9D71-DF0FE7EFC599}" srcOrd="0" destOrd="0" presId="urn:microsoft.com/office/officeart/2005/8/layout/vList3#2"/>
    <dgm:cxn modelId="{CCEC76A3-C61E-47E9-89B9-7004EBCFC9AB}" type="presParOf" srcId="{CD7D16C2-0C8B-48B5-8DE3-9642DA9E23CF}" destId="{65556C36-1447-4EC7-8B1D-1D9D61E71158}" srcOrd="1" destOrd="0" presId="urn:microsoft.com/office/officeart/2005/8/layout/vList3#2"/>
    <dgm:cxn modelId="{5BB94AF9-B9F4-4AEC-96BD-0B7572B0090B}" type="presParOf" srcId="{883E9B3F-42AE-42CE-8854-54E8AEE79896}" destId="{E9249821-9A6E-41E2-9891-9EFBD1BE7707}" srcOrd="1" destOrd="0" presId="urn:microsoft.com/office/officeart/2005/8/layout/vList3#2"/>
    <dgm:cxn modelId="{F8E3A36C-7E3C-4245-85B4-EBA89A145B1E}" type="presParOf" srcId="{883E9B3F-42AE-42CE-8854-54E8AEE79896}" destId="{D7417029-B9F0-4304-A736-6A4F285258D9}" srcOrd="2" destOrd="0" presId="urn:microsoft.com/office/officeart/2005/8/layout/vList3#2"/>
    <dgm:cxn modelId="{287402E3-AB1F-4613-9A59-0443961D3568}" type="presParOf" srcId="{D7417029-B9F0-4304-A736-6A4F285258D9}" destId="{4B546501-9061-4068-982E-42E3F7820CB8}" srcOrd="0" destOrd="0" presId="urn:microsoft.com/office/officeart/2005/8/layout/vList3#2"/>
    <dgm:cxn modelId="{DB560769-E396-484C-A1AC-3683C385842C}" type="presParOf" srcId="{D7417029-B9F0-4304-A736-6A4F285258D9}" destId="{7D14888F-BBAD-4C68-B1E2-4742D44AEC20}" srcOrd="1" destOrd="0" presId="urn:microsoft.com/office/officeart/2005/8/layout/vList3#2"/>
    <dgm:cxn modelId="{F520AB8C-5133-481E-AC4D-7403E3734410}" type="presParOf" srcId="{883E9B3F-42AE-42CE-8854-54E8AEE79896}" destId="{03E5E7C5-3372-4A05-BF51-BCAD47410B52}" srcOrd="3" destOrd="0" presId="urn:microsoft.com/office/officeart/2005/8/layout/vList3#2"/>
    <dgm:cxn modelId="{B68A679C-4A73-42B2-8988-5A310133E700}" type="presParOf" srcId="{883E9B3F-42AE-42CE-8854-54E8AEE79896}" destId="{ED206E64-C2DC-49EC-8A47-6A15CEC99E57}" srcOrd="4" destOrd="0" presId="urn:microsoft.com/office/officeart/2005/8/layout/vList3#2"/>
    <dgm:cxn modelId="{09A7164E-4597-44FF-8D79-CA7C9DE62AC0}" type="presParOf" srcId="{ED206E64-C2DC-49EC-8A47-6A15CEC99E57}" destId="{2455E8EF-2CCC-486C-BA4F-C70D21620408}" srcOrd="0" destOrd="0" presId="urn:microsoft.com/office/officeart/2005/8/layout/vList3#2"/>
    <dgm:cxn modelId="{7F2D4EC1-C9C6-4D05-B5B7-B71FF1F1F4DC}" type="presParOf" srcId="{ED206E64-C2DC-49EC-8A47-6A15CEC99E57}" destId="{CA003C1D-1751-47D0-B9C8-91183AAD6F4F}" srcOrd="1" destOrd="0" presId="urn:microsoft.com/office/officeart/2005/8/layout/vList3#2"/>
    <dgm:cxn modelId="{771F1BE8-BBBD-4DF2-9B7A-DDF18B884FE7}" type="presParOf" srcId="{883E9B3F-42AE-42CE-8854-54E8AEE79896}" destId="{3A0CF79E-8D59-428B-8574-99EFEE0F36AC}" srcOrd="5" destOrd="0" presId="urn:microsoft.com/office/officeart/2005/8/layout/vList3#2"/>
    <dgm:cxn modelId="{9918115C-DAA6-4A4F-A558-F92C9EAF3406}" type="presParOf" srcId="{883E9B3F-42AE-42CE-8854-54E8AEE79896}" destId="{E09C695C-4F4C-427F-8F16-0F785BDA10EA}" srcOrd="6" destOrd="0" presId="urn:microsoft.com/office/officeart/2005/8/layout/vList3#2"/>
    <dgm:cxn modelId="{E2B1B53A-1220-44B2-9B11-6BA075BE16A4}" type="presParOf" srcId="{E09C695C-4F4C-427F-8F16-0F785BDA10EA}" destId="{F1B5D134-45DC-49F1-80FF-2E95A16EF5E9}" srcOrd="0" destOrd="0" presId="urn:microsoft.com/office/officeart/2005/8/layout/vList3#2"/>
    <dgm:cxn modelId="{D5B17C93-384A-4198-8FAE-36CC410FFE21}" type="presParOf" srcId="{E09C695C-4F4C-427F-8F16-0F785BDA10EA}" destId="{4471463E-D411-45C7-893C-099957105AD5}" srcOrd="1" destOrd="0" presId="urn:microsoft.com/office/officeart/2005/8/layout/vList3#2"/>
    <dgm:cxn modelId="{6C8A4EED-FA47-4CCE-B6E5-E5A2B121E6C1}" type="presParOf" srcId="{883E9B3F-42AE-42CE-8854-54E8AEE79896}" destId="{F2049ED3-3EA0-4DE2-913B-3C92DAC3DBD9}" srcOrd="7" destOrd="0" presId="urn:microsoft.com/office/officeart/2005/8/layout/vList3#2"/>
    <dgm:cxn modelId="{62BA9705-5033-40F4-8304-48487EDB3C0F}" type="presParOf" srcId="{883E9B3F-42AE-42CE-8854-54E8AEE79896}" destId="{48325060-B4E5-4E6F-9344-0529845F2527}" srcOrd="8" destOrd="0" presId="urn:microsoft.com/office/officeart/2005/8/layout/vList3#2"/>
    <dgm:cxn modelId="{838B95CC-AC70-4227-BF5E-B81B82471B8E}" type="presParOf" srcId="{48325060-B4E5-4E6F-9344-0529845F2527}" destId="{E6485547-5CCE-4E21-BC7E-39F7B83284F9}" srcOrd="0" destOrd="0" presId="urn:microsoft.com/office/officeart/2005/8/layout/vList3#2"/>
    <dgm:cxn modelId="{1CAF5B37-FF16-4B54-9B77-B2B7935F196E}" type="presParOf" srcId="{48325060-B4E5-4E6F-9344-0529845F2527}" destId="{03CD985F-AB38-4117-92A5-DA716C6CF3E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03E35E-80E1-4278-B702-2AF689E1AD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8F840-B367-470E-886F-86DBCF9B0A4F}">
      <dgm:prSet phldrT="[Текст]"/>
      <dgm:spPr>
        <a:ln>
          <a:solidFill>
            <a:srgbClr val="00FF00"/>
          </a:solidFill>
        </a:ln>
      </dgm:spPr>
      <dgm:t>
        <a:bodyPr/>
        <a:lstStyle/>
        <a:p>
          <a:r>
            <a:rPr lang="ru-RU" dirty="0" smtClean="0"/>
            <a:t>Министерство здравоохранения Удмуртской Республики</a:t>
          </a:r>
          <a:endParaRPr lang="ru-RU" dirty="0"/>
        </a:p>
      </dgm:t>
    </dgm:pt>
    <dgm:pt modelId="{4E707A4B-1642-45A2-9B99-4C01730A6C40}" type="parTrans" cxnId="{58E53787-FC86-457D-B880-F1F5BCFC7AAD}">
      <dgm:prSet/>
      <dgm:spPr>
        <a:ln>
          <a:solidFill>
            <a:srgbClr val="00FF00"/>
          </a:solidFill>
        </a:ln>
      </dgm:spPr>
      <dgm:t>
        <a:bodyPr/>
        <a:lstStyle/>
        <a:p>
          <a:endParaRPr lang="ru-RU"/>
        </a:p>
      </dgm:t>
    </dgm:pt>
    <dgm:pt modelId="{4296A660-B7A8-41C3-BD96-B2AE86076064}" type="sibTrans" cxnId="{58E53787-FC86-457D-B880-F1F5BCFC7AAD}">
      <dgm:prSet/>
      <dgm:spPr/>
      <dgm:t>
        <a:bodyPr/>
        <a:lstStyle/>
        <a:p>
          <a:endParaRPr lang="ru-RU"/>
        </a:p>
      </dgm:t>
    </dgm:pt>
    <dgm:pt modelId="{6B79E4A1-CBF0-4460-9867-FC1D0457BF9B}">
      <dgm:prSet phldrT="[Текст]"/>
      <dgm:spPr>
        <a:ln>
          <a:solidFill>
            <a:srgbClr val="00FF00"/>
          </a:solidFill>
        </a:ln>
      </dgm:spPr>
      <dgm:t>
        <a:bodyPr/>
        <a:lstStyle/>
        <a:p>
          <a:r>
            <a:rPr lang="ru-RU" dirty="0" smtClean="0"/>
            <a:t>БУЗ УР «ГП №2 МЗ УР»</a:t>
          </a:r>
          <a:endParaRPr lang="ru-RU" dirty="0"/>
        </a:p>
      </dgm:t>
    </dgm:pt>
    <dgm:pt modelId="{F76FFD35-7743-43FB-934D-7C767D27F693}" type="parTrans" cxnId="{B27EF826-FF88-4FE0-AC89-A6EC4B50B59B}">
      <dgm:prSet/>
      <dgm:spPr>
        <a:ln>
          <a:solidFill>
            <a:srgbClr val="00FF00"/>
          </a:solidFill>
        </a:ln>
      </dgm:spPr>
      <dgm:t>
        <a:bodyPr/>
        <a:lstStyle/>
        <a:p>
          <a:endParaRPr lang="ru-RU"/>
        </a:p>
      </dgm:t>
    </dgm:pt>
    <dgm:pt modelId="{8E95F693-62C2-4DB8-9C96-FB0203CA8897}" type="sibTrans" cxnId="{B27EF826-FF88-4FE0-AC89-A6EC4B50B59B}">
      <dgm:prSet/>
      <dgm:spPr/>
      <dgm:t>
        <a:bodyPr/>
        <a:lstStyle/>
        <a:p>
          <a:endParaRPr lang="ru-RU"/>
        </a:p>
      </dgm:t>
    </dgm:pt>
    <dgm:pt modelId="{3BA5B19D-B58F-42F6-A0D9-01CB9D965C2D}">
      <dgm:prSet phldrT="[Текст]"/>
      <dgm:spPr>
        <a:ln>
          <a:solidFill>
            <a:srgbClr val="00FF00"/>
          </a:solidFill>
        </a:ln>
      </dgm:spPr>
      <dgm:t>
        <a:bodyPr/>
        <a:lstStyle/>
        <a:p>
          <a:r>
            <a:rPr lang="ru-RU" dirty="0" smtClean="0"/>
            <a:t>Детская поликлиника БУЗ УР «ГКБ №7 МЗ УР»</a:t>
          </a:r>
          <a:endParaRPr lang="ru-RU" dirty="0"/>
        </a:p>
      </dgm:t>
    </dgm:pt>
    <dgm:pt modelId="{D6300D49-4F56-4DC2-B098-EE9EA625CF29}" type="parTrans" cxnId="{6DF95D5A-4ADA-4E64-869C-640AB6721D70}">
      <dgm:prSet/>
      <dgm:spPr>
        <a:ln>
          <a:solidFill>
            <a:srgbClr val="00FF00"/>
          </a:solidFill>
        </a:ln>
      </dgm:spPr>
      <dgm:t>
        <a:bodyPr/>
        <a:lstStyle/>
        <a:p>
          <a:endParaRPr lang="ru-RU"/>
        </a:p>
      </dgm:t>
    </dgm:pt>
    <dgm:pt modelId="{A76485CC-D992-475C-B8C7-3D889F4274F6}" type="sibTrans" cxnId="{6DF95D5A-4ADA-4E64-869C-640AB6721D70}">
      <dgm:prSet/>
      <dgm:spPr/>
      <dgm:t>
        <a:bodyPr/>
        <a:lstStyle/>
        <a:p>
          <a:endParaRPr lang="ru-RU"/>
        </a:p>
      </dgm:t>
    </dgm:pt>
    <dgm:pt modelId="{FDB9D37C-D51A-4FA1-B31D-5DFC3C2A11DA}">
      <dgm:prSet phldrT="[Текст]"/>
      <dgm:spPr>
        <a:ln>
          <a:solidFill>
            <a:srgbClr val="00FF00"/>
          </a:solidFill>
        </a:ln>
      </dgm:spPr>
      <dgm:t>
        <a:bodyPr/>
        <a:lstStyle/>
        <a:p>
          <a:r>
            <a:rPr lang="ru-RU" dirty="0" smtClean="0"/>
            <a:t>Давыдова Н.С. куратор от ГК «</a:t>
          </a:r>
          <a:r>
            <a:rPr lang="ru-RU" dirty="0" err="1" smtClean="0"/>
            <a:t>Росатом</a:t>
          </a:r>
          <a:r>
            <a:rPr lang="ru-RU" dirty="0" smtClean="0"/>
            <a:t>»</a:t>
          </a:r>
          <a:endParaRPr lang="ru-RU" dirty="0"/>
        </a:p>
      </dgm:t>
    </dgm:pt>
    <dgm:pt modelId="{BA90E154-4E0F-4A62-99D1-B8DEBE9FFD9D}" type="sibTrans" cxnId="{C4EBAF5E-058B-49D0-AAA7-917008A8E230}">
      <dgm:prSet/>
      <dgm:spPr/>
      <dgm:t>
        <a:bodyPr/>
        <a:lstStyle/>
        <a:p>
          <a:endParaRPr lang="ru-RU"/>
        </a:p>
      </dgm:t>
    </dgm:pt>
    <dgm:pt modelId="{4F8DF4EF-365D-41E2-8E16-B1561052A473}" type="parTrans" cxnId="{C4EBAF5E-058B-49D0-AAA7-917008A8E230}">
      <dgm:prSet/>
      <dgm:spPr/>
      <dgm:t>
        <a:bodyPr/>
        <a:lstStyle/>
        <a:p>
          <a:endParaRPr lang="ru-RU"/>
        </a:p>
      </dgm:t>
    </dgm:pt>
    <dgm:pt modelId="{D3525B22-2BDA-4898-A0D2-7F58E349573C}" type="pres">
      <dgm:prSet presAssocID="{E903E35E-80E1-4278-B702-2AF689E1AD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3021B5C-32F1-4EAA-9402-4C250ADB251A}" type="pres">
      <dgm:prSet presAssocID="{FDB9D37C-D51A-4FA1-B31D-5DFC3C2A11DA}" presName="hierRoot1" presStyleCnt="0"/>
      <dgm:spPr/>
    </dgm:pt>
    <dgm:pt modelId="{9B027CCA-765C-4033-8D0D-9C177E27AABC}" type="pres">
      <dgm:prSet presAssocID="{FDB9D37C-D51A-4FA1-B31D-5DFC3C2A11DA}" presName="composite" presStyleCnt="0"/>
      <dgm:spPr/>
    </dgm:pt>
    <dgm:pt modelId="{2BE13C9C-AA56-4903-8DCE-ACFCE899C53B}" type="pres">
      <dgm:prSet presAssocID="{FDB9D37C-D51A-4FA1-B31D-5DFC3C2A11DA}" presName="background" presStyleLbl="node0" presStyleIdx="0" presStyleCnt="1"/>
      <dgm:spPr>
        <a:solidFill>
          <a:srgbClr val="00FF00"/>
        </a:solidFill>
      </dgm:spPr>
    </dgm:pt>
    <dgm:pt modelId="{34F3ED18-97E4-4E08-A156-915345C60DB5}" type="pres">
      <dgm:prSet presAssocID="{FDB9D37C-D51A-4FA1-B31D-5DFC3C2A11D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DD72FF-5CC3-4F94-B31B-CD9C513155C9}" type="pres">
      <dgm:prSet presAssocID="{FDB9D37C-D51A-4FA1-B31D-5DFC3C2A11DA}" presName="hierChild2" presStyleCnt="0"/>
      <dgm:spPr/>
    </dgm:pt>
    <dgm:pt modelId="{0A08E698-9E38-474E-9237-1714A5E62FF7}" type="pres">
      <dgm:prSet presAssocID="{4E707A4B-1642-45A2-9B99-4C01730A6C40}" presName="Name10" presStyleLbl="parChTrans1D2" presStyleIdx="0" presStyleCnt="1"/>
      <dgm:spPr/>
      <dgm:t>
        <a:bodyPr/>
        <a:lstStyle/>
        <a:p>
          <a:endParaRPr lang="ru-RU"/>
        </a:p>
      </dgm:t>
    </dgm:pt>
    <dgm:pt modelId="{2DDC0BDF-88A4-4890-A865-29D4020E934C}" type="pres">
      <dgm:prSet presAssocID="{5828F840-B367-470E-886F-86DBCF9B0A4F}" presName="hierRoot2" presStyleCnt="0"/>
      <dgm:spPr/>
    </dgm:pt>
    <dgm:pt modelId="{D1DD4B61-F210-4F46-BA2D-B7B875A8A18C}" type="pres">
      <dgm:prSet presAssocID="{5828F840-B367-470E-886F-86DBCF9B0A4F}" presName="composite2" presStyleCnt="0"/>
      <dgm:spPr/>
    </dgm:pt>
    <dgm:pt modelId="{E65A833F-26FD-4068-B329-01CDCCEF58DD}" type="pres">
      <dgm:prSet presAssocID="{5828F840-B367-470E-886F-86DBCF9B0A4F}" presName="background2" presStyleLbl="node2" presStyleIdx="0" presStyleCnt="1"/>
      <dgm:spPr>
        <a:solidFill>
          <a:srgbClr val="00FF00"/>
        </a:solidFill>
      </dgm:spPr>
    </dgm:pt>
    <dgm:pt modelId="{EE331B23-5BF0-4B5A-A6A5-568ABA1DA845}" type="pres">
      <dgm:prSet presAssocID="{5828F840-B367-470E-886F-86DBCF9B0A4F}" presName="text2" presStyleLbl="fgAcc2" presStyleIdx="0" presStyleCnt="1" custScaleX="1637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3343DD-2CFB-40BE-9EB9-069D007EED89}" type="pres">
      <dgm:prSet presAssocID="{5828F840-B367-470E-886F-86DBCF9B0A4F}" presName="hierChild3" presStyleCnt="0"/>
      <dgm:spPr/>
    </dgm:pt>
    <dgm:pt modelId="{B352D100-B2F0-4A23-A76B-16E25FC6BD7A}" type="pres">
      <dgm:prSet presAssocID="{F76FFD35-7743-43FB-934D-7C767D27F69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AF432A9A-5BF5-4C3B-82EB-5B4BF45D9282}" type="pres">
      <dgm:prSet presAssocID="{6B79E4A1-CBF0-4460-9867-FC1D0457BF9B}" presName="hierRoot3" presStyleCnt="0"/>
      <dgm:spPr/>
    </dgm:pt>
    <dgm:pt modelId="{AC3FF87F-CAB6-452D-87BB-0DC409C94884}" type="pres">
      <dgm:prSet presAssocID="{6B79E4A1-CBF0-4460-9867-FC1D0457BF9B}" presName="composite3" presStyleCnt="0"/>
      <dgm:spPr/>
    </dgm:pt>
    <dgm:pt modelId="{C4042B34-3C84-485A-90CE-5474FBC55DCD}" type="pres">
      <dgm:prSet presAssocID="{6B79E4A1-CBF0-4460-9867-FC1D0457BF9B}" presName="background3" presStyleLbl="node3" presStyleIdx="0" presStyleCnt="2"/>
      <dgm:spPr>
        <a:solidFill>
          <a:srgbClr val="00FF00"/>
        </a:solidFill>
      </dgm:spPr>
    </dgm:pt>
    <dgm:pt modelId="{5D926313-9644-4325-9913-48ED76C0D575}" type="pres">
      <dgm:prSet presAssocID="{6B79E4A1-CBF0-4460-9867-FC1D0457BF9B}" presName="text3" presStyleLbl="fgAcc3" presStyleIdx="0" presStyleCnt="2" custScaleX="161676" custScaleY="75969" custLinFactNeighborX="2960" custLinFactNeighborY="28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2E3F1D-52EE-4904-83A1-7CDC9584837B}" type="pres">
      <dgm:prSet presAssocID="{6B79E4A1-CBF0-4460-9867-FC1D0457BF9B}" presName="hierChild4" presStyleCnt="0"/>
      <dgm:spPr/>
    </dgm:pt>
    <dgm:pt modelId="{F902A4BB-25F9-45D6-80C3-7BA1A57CF419}" type="pres">
      <dgm:prSet presAssocID="{D6300D49-4F56-4DC2-B098-EE9EA625CF29}" presName="Name17" presStyleLbl="parChTrans1D3" presStyleIdx="1" presStyleCnt="2"/>
      <dgm:spPr/>
      <dgm:t>
        <a:bodyPr/>
        <a:lstStyle/>
        <a:p>
          <a:endParaRPr lang="ru-RU"/>
        </a:p>
      </dgm:t>
    </dgm:pt>
    <dgm:pt modelId="{8116ACFA-7066-411F-A487-8F9984E4E51F}" type="pres">
      <dgm:prSet presAssocID="{3BA5B19D-B58F-42F6-A0D9-01CB9D965C2D}" presName="hierRoot3" presStyleCnt="0"/>
      <dgm:spPr/>
    </dgm:pt>
    <dgm:pt modelId="{CDFF5318-00C2-431E-8CD8-5B3E8ED3C064}" type="pres">
      <dgm:prSet presAssocID="{3BA5B19D-B58F-42F6-A0D9-01CB9D965C2D}" presName="composite3" presStyleCnt="0"/>
      <dgm:spPr/>
    </dgm:pt>
    <dgm:pt modelId="{687E6E01-0011-4BDC-8E77-0970CA77074A}" type="pres">
      <dgm:prSet presAssocID="{3BA5B19D-B58F-42F6-A0D9-01CB9D965C2D}" presName="background3" presStyleLbl="node3" presStyleIdx="1" presStyleCnt="2"/>
      <dgm:spPr>
        <a:solidFill>
          <a:srgbClr val="00FF00"/>
        </a:solidFill>
      </dgm:spPr>
    </dgm:pt>
    <dgm:pt modelId="{A6EB96E7-E3AE-4100-B3AD-58C62AA42BEC}" type="pres">
      <dgm:prSet presAssocID="{3BA5B19D-B58F-42F6-A0D9-01CB9D965C2D}" presName="text3" presStyleLbl="fgAcc3" presStyleIdx="1" presStyleCnt="2" custScaleX="163680" custScaleY="767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F2C8D-D669-46E6-BE55-D42865CF7051}" type="pres">
      <dgm:prSet presAssocID="{3BA5B19D-B58F-42F6-A0D9-01CB9D965C2D}" presName="hierChild4" presStyleCnt="0"/>
      <dgm:spPr/>
    </dgm:pt>
  </dgm:ptLst>
  <dgm:cxnLst>
    <dgm:cxn modelId="{B27EF826-FF88-4FE0-AC89-A6EC4B50B59B}" srcId="{5828F840-B367-470E-886F-86DBCF9B0A4F}" destId="{6B79E4A1-CBF0-4460-9867-FC1D0457BF9B}" srcOrd="0" destOrd="0" parTransId="{F76FFD35-7743-43FB-934D-7C767D27F693}" sibTransId="{8E95F693-62C2-4DB8-9C96-FB0203CA8897}"/>
    <dgm:cxn modelId="{9F4603EA-D0B0-4BE6-AC07-6D2E2C756C15}" type="presOf" srcId="{FDB9D37C-D51A-4FA1-B31D-5DFC3C2A11DA}" destId="{34F3ED18-97E4-4E08-A156-915345C60DB5}" srcOrd="0" destOrd="0" presId="urn:microsoft.com/office/officeart/2005/8/layout/hierarchy1"/>
    <dgm:cxn modelId="{7132E3CF-2B18-4349-B745-5714D2FBE277}" type="presOf" srcId="{E903E35E-80E1-4278-B702-2AF689E1AD84}" destId="{D3525B22-2BDA-4898-A0D2-7F58E349573C}" srcOrd="0" destOrd="0" presId="urn:microsoft.com/office/officeart/2005/8/layout/hierarchy1"/>
    <dgm:cxn modelId="{58E53787-FC86-457D-B880-F1F5BCFC7AAD}" srcId="{FDB9D37C-D51A-4FA1-B31D-5DFC3C2A11DA}" destId="{5828F840-B367-470E-886F-86DBCF9B0A4F}" srcOrd="0" destOrd="0" parTransId="{4E707A4B-1642-45A2-9B99-4C01730A6C40}" sibTransId="{4296A660-B7A8-41C3-BD96-B2AE86076064}"/>
    <dgm:cxn modelId="{C4EBAF5E-058B-49D0-AAA7-917008A8E230}" srcId="{E903E35E-80E1-4278-B702-2AF689E1AD84}" destId="{FDB9D37C-D51A-4FA1-B31D-5DFC3C2A11DA}" srcOrd="0" destOrd="0" parTransId="{4F8DF4EF-365D-41E2-8E16-B1561052A473}" sibTransId="{BA90E154-4E0F-4A62-99D1-B8DEBE9FFD9D}"/>
    <dgm:cxn modelId="{8770AC9E-BA65-4141-A529-DE1F6F28B3B4}" type="presOf" srcId="{5828F840-B367-470E-886F-86DBCF9B0A4F}" destId="{EE331B23-5BF0-4B5A-A6A5-568ABA1DA845}" srcOrd="0" destOrd="0" presId="urn:microsoft.com/office/officeart/2005/8/layout/hierarchy1"/>
    <dgm:cxn modelId="{905E581F-965E-48D7-A03B-FD19BEE3A59F}" type="presOf" srcId="{3BA5B19D-B58F-42F6-A0D9-01CB9D965C2D}" destId="{A6EB96E7-E3AE-4100-B3AD-58C62AA42BEC}" srcOrd="0" destOrd="0" presId="urn:microsoft.com/office/officeart/2005/8/layout/hierarchy1"/>
    <dgm:cxn modelId="{6DF95D5A-4ADA-4E64-869C-640AB6721D70}" srcId="{5828F840-B367-470E-886F-86DBCF9B0A4F}" destId="{3BA5B19D-B58F-42F6-A0D9-01CB9D965C2D}" srcOrd="1" destOrd="0" parTransId="{D6300D49-4F56-4DC2-B098-EE9EA625CF29}" sibTransId="{A76485CC-D992-475C-B8C7-3D889F4274F6}"/>
    <dgm:cxn modelId="{2B868145-EEA4-4023-8406-4E8C54B3DBC2}" type="presOf" srcId="{F76FFD35-7743-43FB-934D-7C767D27F693}" destId="{B352D100-B2F0-4A23-A76B-16E25FC6BD7A}" srcOrd="0" destOrd="0" presId="urn:microsoft.com/office/officeart/2005/8/layout/hierarchy1"/>
    <dgm:cxn modelId="{71A5A086-D512-4B05-9A4E-2F34031DB5B4}" type="presOf" srcId="{D6300D49-4F56-4DC2-B098-EE9EA625CF29}" destId="{F902A4BB-25F9-45D6-80C3-7BA1A57CF419}" srcOrd="0" destOrd="0" presId="urn:microsoft.com/office/officeart/2005/8/layout/hierarchy1"/>
    <dgm:cxn modelId="{65048DDB-6717-42F8-8254-92B3198F8006}" type="presOf" srcId="{4E707A4B-1642-45A2-9B99-4C01730A6C40}" destId="{0A08E698-9E38-474E-9237-1714A5E62FF7}" srcOrd="0" destOrd="0" presId="urn:microsoft.com/office/officeart/2005/8/layout/hierarchy1"/>
    <dgm:cxn modelId="{972721C5-7B7E-41E7-93C6-31ABCE0FF14E}" type="presOf" srcId="{6B79E4A1-CBF0-4460-9867-FC1D0457BF9B}" destId="{5D926313-9644-4325-9913-48ED76C0D575}" srcOrd="0" destOrd="0" presId="urn:microsoft.com/office/officeart/2005/8/layout/hierarchy1"/>
    <dgm:cxn modelId="{2129BC72-ED9A-4ABE-AC77-302276C25BB2}" type="presParOf" srcId="{D3525B22-2BDA-4898-A0D2-7F58E349573C}" destId="{63021B5C-32F1-4EAA-9402-4C250ADB251A}" srcOrd="0" destOrd="0" presId="urn:microsoft.com/office/officeart/2005/8/layout/hierarchy1"/>
    <dgm:cxn modelId="{337C99A4-6815-42C5-A990-760A32473863}" type="presParOf" srcId="{63021B5C-32F1-4EAA-9402-4C250ADB251A}" destId="{9B027CCA-765C-4033-8D0D-9C177E27AABC}" srcOrd="0" destOrd="0" presId="urn:microsoft.com/office/officeart/2005/8/layout/hierarchy1"/>
    <dgm:cxn modelId="{080CBC6F-08D5-4726-A116-AB6D23CB9B56}" type="presParOf" srcId="{9B027CCA-765C-4033-8D0D-9C177E27AABC}" destId="{2BE13C9C-AA56-4903-8DCE-ACFCE899C53B}" srcOrd="0" destOrd="0" presId="urn:microsoft.com/office/officeart/2005/8/layout/hierarchy1"/>
    <dgm:cxn modelId="{CA63CCAE-5A2F-456B-9E46-FD4C330828AB}" type="presParOf" srcId="{9B027CCA-765C-4033-8D0D-9C177E27AABC}" destId="{34F3ED18-97E4-4E08-A156-915345C60DB5}" srcOrd="1" destOrd="0" presId="urn:microsoft.com/office/officeart/2005/8/layout/hierarchy1"/>
    <dgm:cxn modelId="{B5CB0E66-AE54-41EB-97FE-A6F369E1527C}" type="presParOf" srcId="{63021B5C-32F1-4EAA-9402-4C250ADB251A}" destId="{6ADD72FF-5CC3-4F94-B31B-CD9C513155C9}" srcOrd="1" destOrd="0" presId="urn:microsoft.com/office/officeart/2005/8/layout/hierarchy1"/>
    <dgm:cxn modelId="{5DAA4C08-FD67-4930-9B7F-9D0E4D4544B1}" type="presParOf" srcId="{6ADD72FF-5CC3-4F94-B31B-CD9C513155C9}" destId="{0A08E698-9E38-474E-9237-1714A5E62FF7}" srcOrd="0" destOrd="0" presId="urn:microsoft.com/office/officeart/2005/8/layout/hierarchy1"/>
    <dgm:cxn modelId="{C5DDFF0E-5790-4921-A756-E19E042DBE32}" type="presParOf" srcId="{6ADD72FF-5CC3-4F94-B31B-CD9C513155C9}" destId="{2DDC0BDF-88A4-4890-A865-29D4020E934C}" srcOrd="1" destOrd="0" presId="urn:microsoft.com/office/officeart/2005/8/layout/hierarchy1"/>
    <dgm:cxn modelId="{60DDC5D5-9C90-4980-80D3-DC5F2C352BF1}" type="presParOf" srcId="{2DDC0BDF-88A4-4890-A865-29D4020E934C}" destId="{D1DD4B61-F210-4F46-BA2D-B7B875A8A18C}" srcOrd="0" destOrd="0" presId="urn:microsoft.com/office/officeart/2005/8/layout/hierarchy1"/>
    <dgm:cxn modelId="{1D600355-41E6-48DC-B87D-AE360CB97D08}" type="presParOf" srcId="{D1DD4B61-F210-4F46-BA2D-B7B875A8A18C}" destId="{E65A833F-26FD-4068-B329-01CDCCEF58DD}" srcOrd="0" destOrd="0" presId="urn:microsoft.com/office/officeart/2005/8/layout/hierarchy1"/>
    <dgm:cxn modelId="{EEB1D8B0-8531-4578-B84D-B96D3341E729}" type="presParOf" srcId="{D1DD4B61-F210-4F46-BA2D-B7B875A8A18C}" destId="{EE331B23-5BF0-4B5A-A6A5-568ABA1DA845}" srcOrd="1" destOrd="0" presId="urn:microsoft.com/office/officeart/2005/8/layout/hierarchy1"/>
    <dgm:cxn modelId="{B2CD0AF7-F176-445F-A4A5-B4D1C5D010A4}" type="presParOf" srcId="{2DDC0BDF-88A4-4890-A865-29D4020E934C}" destId="{9B3343DD-2CFB-40BE-9EB9-069D007EED89}" srcOrd="1" destOrd="0" presId="urn:microsoft.com/office/officeart/2005/8/layout/hierarchy1"/>
    <dgm:cxn modelId="{194DAB43-3091-4554-BBA1-A16433EDD362}" type="presParOf" srcId="{9B3343DD-2CFB-40BE-9EB9-069D007EED89}" destId="{B352D100-B2F0-4A23-A76B-16E25FC6BD7A}" srcOrd="0" destOrd="0" presId="urn:microsoft.com/office/officeart/2005/8/layout/hierarchy1"/>
    <dgm:cxn modelId="{1708AA78-F228-4292-92CC-64E636223C16}" type="presParOf" srcId="{9B3343DD-2CFB-40BE-9EB9-069D007EED89}" destId="{AF432A9A-5BF5-4C3B-82EB-5B4BF45D9282}" srcOrd="1" destOrd="0" presId="urn:microsoft.com/office/officeart/2005/8/layout/hierarchy1"/>
    <dgm:cxn modelId="{C6C5873E-BD51-4515-BDAC-59980681AA45}" type="presParOf" srcId="{AF432A9A-5BF5-4C3B-82EB-5B4BF45D9282}" destId="{AC3FF87F-CAB6-452D-87BB-0DC409C94884}" srcOrd="0" destOrd="0" presId="urn:microsoft.com/office/officeart/2005/8/layout/hierarchy1"/>
    <dgm:cxn modelId="{EF887DBA-7880-4182-8ED1-838A7508CBB1}" type="presParOf" srcId="{AC3FF87F-CAB6-452D-87BB-0DC409C94884}" destId="{C4042B34-3C84-485A-90CE-5474FBC55DCD}" srcOrd="0" destOrd="0" presId="urn:microsoft.com/office/officeart/2005/8/layout/hierarchy1"/>
    <dgm:cxn modelId="{42BC04C7-F5EE-4AAB-970B-88189FED7065}" type="presParOf" srcId="{AC3FF87F-CAB6-452D-87BB-0DC409C94884}" destId="{5D926313-9644-4325-9913-48ED76C0D575}" srcOrd="1" destOrd="0" presId="urn:microsoft.com/office/officeart/2005/8/layout/hierarchy1"/>
    <dgm:cxn modelId="{273E7173-9AA9-40F8-8EA9-F8579B91BB0A}" type="presParOf" srcId="{AF432A9A-5BF5-4C3B-82EB-5B4BF45D9282}" destId="{5D2E3F1D-52EE-4904-83A1-7CDC9584837B}" srcOrd="1" destOrd="0" presId="urn:microsoft.com/office/officeart/2005/8/layout/hierarchy1"/>
    <dgm:cxn modelId="{A9601DA0-1A8B-4BDC-9010-9D121ACEB4D2}" type="presParOf" srcId="{9B3343DD-2CFB-40BE-9EB9-069D007EED89}" destId="{F902A4BB-25F9-45D6-80C3-7BA1A57CF419}" srcOrd="2" destOrd="0" presId="urn:microsoft.com/office/officeart/2005/8/layout/hierarchy1"/>
    <dgm:cxn modelId="{CEA3E586-EFCC-4210-8077-FED586C2C0DD}" type="presParOf" srcId="{9B3343DD-2CFB-40BE-9EB9-069D007EED89}" destId="{8116ACFA-7066-411F-A487-8F9984E4E51F}" srcOrd="3" destOrd="0" presId="urn:microsoft.com/office/officeart/2005/8/layout/hierarchy1"/>
    <dgm:cxn modelId="{19B32FBE-7678-4E56-95D0-090AEEF98184}" type="presParOf" srcId="{8116ACFA-7066-411F-A487-8F9984E4E51F}" destId="{CDFF5318-00C2-431E-8CD8-5B3E8ED3C064}" srcOrd="0" destOrd="0" presId="urn:microsoft.com/office/officeart/2005/8/layout/hierarchy1"/>
    <dgm:cxn modelId="{7E6E088A-E6F2-446A-96A2-FE4F118AC607}" type="presParOf" srcId="{CDFF5318-00C2-431E-8CD8-5B3E8ED3C064}" destId="{687E6E01-0011-4BDC-8E77-0970CA77074A}" srcOrd="0" destOrd="0" presId="urn:microsoft.com/office/officeart/2005/8/layout/hierarchy1"/>
    <dgm:cxn modelId="{0728AFD2-B787-4593-B10F-7E49D2C723F5}" type="presParOf" srcId="{CDFF5318-00C2-431E-8CD8-5B3E8ED3C064}" destId="{A6EB96E7-E3AE-4100-B3AD-58C62AA42BEC}" srcOrd="1" destOrd="0" presId="urn:microsoft.com/office/officeart/2005/8/layout/hierarchy1"/>
    <dgm:cxn modelId="{1516DCE2-5825-438C-8F7F-98E74DA33225}" type="presParOf" srcId="{8116ACFA-7066-411F-A487-8F9984E4E51F}" destId="{633F2C8D-D669-46E6-BE55-D42865CF705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F288F5-B475-42E3-A2A4-F7CE38DEF130}" type="doc">
      <dgm:prSet loTypeId="urn:microsoft.com/office/officeart/2005/8/layout/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B1F7C3F-8CCE-4256-BF0D-0ADBF2B579C5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Проектный офис МЗ УР</a:t>
          </a:r>
          <a:endParaRPr lang="ru-RU" sz="1600" b="1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F5CC7015-DDB8-442C-B29C-B719DBF14914}" type="parTrans" cxnId="{79BC6430-019C-4F28-9F65-CD3A536D30A8}">
      <dgm:prSet/>
      <dgm:spPr/>
      <dgm:t>
        <a:bodyPr/>
        <a:lstStyle/>
        <a:p>
          <a:endParaRPr lang="ru-RU"/>
        </a:p>
      </dgm:t>
    </dgm:pt>
    <dgm:pt modelId="{EE0F0D7A-CE36-44E1-99A2-AC280D5C15E0}" type="sibTrans" cxnId="{79BC6430-019C-4F28-9F65-CD3A536D30A8}">
      <dgm:prSet/>
      <dgm:spPr/>
      <dgm:t>
        <a:bodyPr/>
        <a:lstStyle/>
        <a:p>
          <a:endParaRPr lang="ru-RU"/>
        </a:p>
      </dgm:t>
    </dgm:pt>
    <dgm:pt modelId="{207E553B-4871-4DD1-97B5-0C08516D8396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Руководитель проектного офиса МЗ УР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38046975-6519-4666-AB61-680535680285}" type="parTrans" cxnId="{A61E5423-2F31-40EF-8171-ED6C18D19222}">
      <dgm:prSet/>
      <dgm:spPr/>
      <dgm:t>
        <a:bodyPr/>
        <a:lstStyle/>
        <a:p>
          <a:endParaRPr lang="ru-RU"/>
        </a:p>
      </dgm:t>
    </dgm:pt>
    <dgm:pt modelId="{82FCEB6F-E8E7-483D-9282-8DD2D77A00A9}" type="sibTrans" cxnId="{A61E5423-2F31-40EF-8171-ED6C18D19222}">
      <dgm:prSet/>
      <dgm:spPr/>
      <dgm:t>
        <a:bodyPr/>
        <a:lstStyle/>
        <a:p>
          <a:endParaRPr lang="ru-RU"/>
        </a:p>
      </dgm:t>
    </dgm:pt>
    <dgm:pt modelId="{427DD7A0-4B37-4C05-8402-69BE212CD83C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Сотрудники  проектного офиса МЗ УР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358682D2-7934-428F-833F-EDB332F19522}" type="parTrans" cxnId="{33BF57A3-35C7-4DF4-825C-85C27F266523}">
      <dgm:prSet/>
      <dgm:spPr/>
      <dgm:t>
        <a:bodyPr/>
        <a:lstStyle/>
        <a:p>
          <a:endParaRPr lang="ru-RU"/>
        </a:p>
      </dgm:t>
    </dgm:pt>
    <dgm:pt modelId="{3D2AE6F1-A46C-458C-A042-12037289B07C}" type="sibTrans" cxnId="{33BF57A3-35C7-4DF4-825C-85C27F266523}">
      <dgm:prSet/>
      <dgm:spPr/>
      <dgm:t>
        <a:bodyPr/>
        <a:lstStyle/>
        <a:p>
          <a:endParaRPr lang="ru-RU"/>
        </a:p>
      </dgm:t>
    </dgm:pt>
    <dgm:pt modelId="{2CB515E7-CC7E-4434-9741-B826132C900E}">
      <dgm:prSet custT="1"/>
      <dgm:spPr/>
      <dgm:t>
        <a:bodyPr/>
        <a:lstStyle/>
        <a:p>
          <a:pPr rtl="0"/>
          <a:r>
            <a:rPr lang="ru-RU" sz="1200" b="0" dirty="0" err="1" smtClean="0">
              <a:latin typeface="Verdana" panose="020B0604030504040204" pitchFamily="34" charset="0"/>
              <a:cs typeface="Arial" pitchFamily="34" charset="0"/>
            </a:rPr>
            <a:t>Позмогова</a:t>
          </a:r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 Наталья Павловна, начальник отдела анализа и прогнозирования БУЗ УР «РМИАЦ МЗ УР»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8B5B55F0-79AC-49AB-BAE4-2D00C640E387}" type="parTrans" cxnId="{0CF6975B-A212-4DB4-AD8C-2DC2EAB89E4E}">
      <dgm:prSet/>
      <dgm:spPr/>
      <dgm:t>
        <a:bodyPr/>
        <a:lstStyle/>
        <a:p>
          <a:endParaRPr lang="ru-RU"/>
        </a:p>
      </dgm:t>
    </dgm:pt>
    <dgm:pt modelId="{A4FE498C-C342-4D31-9CF3-4EE0A80AA3CC}" type="sibTrans" cxnId="{0CF6975B-A212-4DB4-AD8C-2DC2EAB89E4E}">
      <dgm:prSet/>
      <dgm:spPr/>
      <dgm:t>
        <a:bodyPr/>
        <a:lstStyle/>
        <a:p>
          <a:endParaRPr lang="ru-RU"/>
        </a:p>
      </dgm:t>
    </dgm:pt>
    <dgm:pt modelId="{23C6DE1C-E62D-4558-AB6D-F34AB18B1DCD}">
      <dgm:prSet custT="1"/>
      <dgm:spPr/>
      <dgm:t>
        <a:bodyPr/>
        <a:lstStyle/>
        <a:p>
          <a:pPr rtl="0"/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Никитина Вера Аркадьевна, начальник отдела МЗ УР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A37DEBD5-7325-46AA-BA68-170304F8992E}" type="parTrans" cxnId="{BB562642-1841-48F4-BA40-CC9C90EEAAB9}">
      <dgm:prSet/>
      <dgm:spPr/>
      <dgm:t>
        <a:bodyPr/>
        <a:lstStyle/>
        <a:p>
          <a:endParaRPr lang="ru-RU"/>
        </a:p>
      </dgm:t>
    </dgm:pt>
    <dgm:pt modelId="{A07F514A-99C1-4593-863D-C44B97F5F299}" type="sibTrans" cxnId="{BB562642-1841-48F4-BA40-CC9C90EEAAB9}">
      <dgm:prSet/>
      <dgm:spPr/>
      <dgm:t>
        <a:bodyPr/>
        <a:lstStyle/>
        <a:p>
          <a:endParaRPr lang="ru-RU"/>
        </a:p>
      </dgm:t>
    </dgm:pt>
    <dgm:pt modelId="{0918C7DB-34BD-4301-B95B-2CFA4F54E680}">
      <dgm:prSet custT="1"/>
      <dgm:spPr/>
      <dgm:t>
        <a:bodyPr/>
        <a:lstStyle/>
        <a:p>
          <a:pPr rtl="0"/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BC35EE50-87D4-4C46-BBA2-D31B8DA3EB5F}" type="parTrans" cxnId="{A1CD678E-1339-437B-9BD4-7BF49ED9B4EF}">
      <dgm:prSet/>
      <dgm:spPr/>
      <dgm:t>
        <a:bodyPr/>
        <a:lstStyle/>
        <a:p>
          <a:endParaRPr lang="ru-RU"/>
        </a:p>
      </dgm:t>
    </dgm:pt>
    <dgm:pt modelId="{BADD592B-03D6-47F7-91AD-ED043EF6C7AA}" type="sibTrans" cxnId="{A1CD678E-1339-437B-9BD4-7BF49ED9B4EF}">
      <dgm:prSet/>
      <dgm:spPr/>
      <dgm:t>
        <a:bodyPr/>
        <a:lstStyle/>
        <a:p>
          <a:endParaRPr lang="ru-RU"/>
        </a:p>
      </dgm:t>
    </dgm:pt>
    <dgm:pt modelId="{70E471C7-5D3C-437A-819D-8C62C8337B29}">
      <dgm:prSet custT="1"/>
      <dgm:spPr/>
      <dgm:t>
        <a:bodyPr/>
        <a:lstStyle/>
        <a:p>
          <a:pPr rtl="0"/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Абрамова Любовь Григорьевна, заместитель начальника управления – начальник отдела МЗ УР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0243CBD3-8843-4AA2-8929-693EA1DAD7E0}" type="parTrans" cxnId="{F76C962A-183A-42EF-9CD5-E4089BD0BA3F}">
      <dgm:prSet/>
      <dgm:spPr/>
      <dgm:t>
        <a:bodyPr/>
        <a:lstStyle/>
        <a:p>
          <a:endParaRPr lang="ru-RU"/>
        </a:p>
      </dgm:t>
    </dgm:pt>
    <dgm:pt modelId="{32F089E0-7057-4C63-BD78-E15A96B6603C}" type="sibTrans" cxnId="{F76C962A-183A-42EF-9CD5-E4089BD0BA3F}">
      <dgm:prSet/>
      <dgm:spPr/>
      <dgm:t>
        <a:bodyPr/>
        <a:lstStyle/>
        <a:p>
          <a:endParaRPr lang="ru-RU"/>
        </a:p>
      </dgm:t>
    </dgm:pt>
    <dgm:pt modelId="{7E9AF786-BDF3-4341-9962-09EA0E95044E}">
      <dgm:prSet custT="1"/>
      <dgm:spPr/>
      <dgm:t>
        <a:bodyPr/>
        <a:lstStyle/>
        <a:p>
          <a:pPr rtl="0"/>
          <a:r>
            <a:rPr lang="ru-RU" sz="1200" b="0" dirty="0" err="1" smtClean="0">
              <a:latin typeface="Verdana" panose="020B0604030504040204" pitchFamily="34" charset="0"/>
              <a:cs typeface="Arial" pitchFamily="34" charset="0"/>
            </a:rPr>
            <a:t>Галеева</a:t>
          </a:r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 Мария Владимировна, заместитель начальника отдела МЗ УР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05D92591-FFAA-4E7C-B342-B0D6C0A8A8BB}" type="parTrans" cxnId="{DC15B6A8-6912-476D-884C-60A220924FAE}">
      <dgm:prSet/>
      <dgm:spPr/>
      <dgm:t>
        <a:bodyPr/>
        <a:lstStyle/>
        <a:p>
          <a:endParaRPr lang="ru-RU"/>
        </a:p>
      </dgm:t>
    </dgm:pt>
    <dgm:pt modelId="{59528AAD-EE0E-40DF-BC5D-521DC1A7A44F}" type="sibTrans" cxnId="{DC15B6A8-6912-476D-884C-60A220924FAE}">
      <dgm:prSet/>
      <dgm:spPr/>
      <dgm:t>
        <a:bodyPr/>
        <a:lstStyle/>
        <a:p>
          <a:endParaRPr lang="ru-RU"/>
        </a:p>
      </dgm:t>
    </dgm:pt>
    <dgm:pt modelId="{A0682DAA-E80C-439F-8B78-ADE76A4D4338}">
      <dgm:prSet custT="1"/>
      <dgm:spPr/>
      <dgm:t>
        <a:bodyPr/>
        <a:lstStyle/>
        <a:p>
          <a:pPr rtl="0"/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Сагдеева Гульнар </a:t>
          </a:r>
          <a:r>
            <a:rPr lang="ru-RU" sz="1200" b="0" dirty="0" err="1" smtClean="0">
              <a:latin typeface="Verdana" panose="020B0604030504040204" pitchFamily="34" charset="0"/>
              <a:cs typeface="Arial" pitchFamily="34" charset="0"/>
            </a:rPr>
            <a:t>Мукадесовна</a:t>
          </a:r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, главный внештатный специалист по медицинской профилактике МЗ УР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08E65588-CB29-4ADE-B3F7-12F91A958916}" type="parTrans" cxnId="{16726602-A851-4D0B-843A-665A57637FA9}">
      <dgm:prSet/>
      <dgm:spPr/>
      <dgm:t>
        <a:bodyPr/>
        <a:lstStyle/>
        <a:p>
          <a:endParaRPr lang="ru-RU"/>
        </a:p>
      </dgm:t>
    </dgm:pt>
    <dgm:pt modelId="{29D7EAAF-1F37-41C8-B3A6-0EBBB4125F31}" type="sibTrans" cxnId="{16726602-A851-4D0B-843A-665A57637FA9}">
      <dgm:prSet/>
      <dgm:spPr/>
      <dgm:t>
        <a:bodyPr/>
        <a:lstStyle/>
        <a:p>
          <a:endParaRPr lang="ru-RU"/>
        </a:p>
      </dgm:t>
    </dgm:pt>
    <dgm:pt modelId="{56FDAADC-8062-45C5-89ED-6A51FFBC8961}">
      <dgm:prSet custT="1"/>
      <dgm:spPr/>
      <dgm:t>
        <a:bodyPr/>
        <a:lstStyle/>
        <a:p>
          <a:pPr rtl="0"/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Ворончихин Кирилл Анатольевич, заместитель директора БУЗ УР «РМИАЦ МЗ УР» 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11F34086-D2E7-4EE6-BAEB-E74CF664F7A3}" type="parTrans" cxnId="{6DB17410-81ED-4EFF-9268-32FB1B0DB05A}">
      <dgm:prSet/>
      <dgm:spPr/>
      <dgm:t>
        <a:bodyPr/>
        <a:lstStyle/>
        <a:p>
          <a:endParaRPr lang="ru-RU"/>
        </a:p>
      </dgm:t>
    </dgm:pt>
    <dgm:pt modelId="{AC33256F-8A6B-4E31-86A8-F256DC5F9230}" type="sibTrans" cxnId="{6DB17410-81ED-4EFF-9268-32FB1B0DB05A}">
      <dgm:prSet/>
      <dgm:spPr/>
      <dgm:t>
        <a:bodyPr/>
        <a:lstStyle/>
        <a:p>
          <a:endParaRPr lang="ru-RU"/>
        </a:p>
      </dgm:t>
    </dgm:pt>
    <dgm:pt modelId="{E442DA6B-8EEE-4736-AF97-242D09CBDC99}" type="pres">
      <dgm:prSet presAssocID="{BBF288F5-B475-42E3-A2A4-F7CE38DEF1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63B01E-C21F-4DA9-954A-3D51096142FF}" type="pres">
      <dgm:prSet presAssocID="{2B1F7C3F-8CCE-4256-BF0D-0ADBF2B579C5}" presName="parentLin" presStyleCnt="0"/>
      <dgm:spPr/>
    </dgm:pt>
    <dgm:pt modelId="{9674C75F-9B0F-4E91-AD7B-95A3A7FF49B9}" type="pres">
      <dgm:prSet presAssocID="{2B1F7C3F-8CCE-4256-BF0D-0ADBF2B579C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6467992-567A-4802-9328-EC909091B788}" type="pres">
      <dgm:prSet presAssocID="{2B1F7C3F-8CCE-4256-BF0D-0ADBF2B579C5}" presName="parentText" presStyleLbl="node1" presStyleIdx="0" presStyleCnt="3" custScaleY="841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B23B8-9B82-4539-9661-C128B392A891}" type="pres">
      <dgm:prSet presAssocID="{2B1F7C3F-8CCE-4256-BF0D-0ADBF2B579C5}" presName="negativeSpace" presStyleCnt="0"/>
      <dgm:spPr/>
    </dgm:pt>
    <dgm:pt modelId="{20A0F205-FF51-4187-AF78-087B2F124A92}" type="pres">
      <dgm:prSet presAssocID="{2B1F7C3F-8CCE-4256-BF0D-0ADBF2B579C5}" presName="childText" presStyleLbl="conFgAcc1" presStyleIdx="0" presStyleCnt="3" custLinFactNeighborX="-69" custLinFactNeighborY="-23143">
        <dgm:presLayoutVars>
          <dgm:bulletEnabled val="1"/>
        </dgm:presLayoutVars>
      </dgm:prSet>
      <dgm:spPr/>
    </dgm:pt>
    <dgm:pt modelId="{CD18BDFD-C70A-40E4-A88D-17B28A0850E3}" type="pres">
      <dgm:prSet presAssocID="{EE0F0D7A-CE36-44E1-99A2-AC280D5C15E0}" presName="spaceBetweenRectangles" presStyleCnt="0"/>
      <dgm:spPr/>
    </dgm:pt>
    <dgm:pt modelId="{A919CCAD-E12B-453A-B369-B4B14783E7DE}" type="pres">
      <dgm:prSet presAssocID="{207E553B-4871-4DD1-97B5-0C08516D8396}" presName="parentLin" presStyleCnt="0"/>
      <dgm:spPr/>
    </dgm:pt>
    <dgm:pt modelId="{B41D1683-6067-4258-9B33-3CBA14A1C68B}" type="pres">
      <dgm:prSet presAssocID="{207E553B-4871-4DD1-97B5-0C08516D839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38513D1-6C28-47F0-8816-67302ED7A6EC}" type="pres">
      <dgm:prSet presAssocID="{207E553B-4871-4DD1-97B5-0C08516D8396}" presName="parentText" presStyleLbl="node1" presStyleIdx="1" presStyleCnt="3" custScaleY="69060" custLinFactNeighborX="-4610" custLinFactNeighborY="-74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24034-F5BC-470A-BE27-D1B184DECE0B}" type="pres">
      <dgm:prSet presAssocID="{207E553B-4871-4DD1-97B5-0C08516D8396}" presName="negativeSpace" presStyleCnt="0"/>
      <dgm:spPr/>
    </dgm:pt>
    <dgm:pt modelId="{78757F48-EEEC-40F2-86D3-7B4B65BA3B10}" type="pres">
      <dgm:prSet presAssocID="{207E553B-4871-4DD1-97B5-0C08516D8396}" presName="childText" presStyleLbl="conFgAcc1" presStyleIdx="1" presStyleCnt="3" custScaleY="79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3736C-8C68-4596-9C48-FE5CCFB956B2}" type="pres">
      <dgm:prSet presAssocID="{82FCEB6F-E8E7-483D-9282-8DD2D77A00A9}" presName="spaceBetweenRectangles" presStyleCnt="0"/>
      <dgm:spPr/>
    </dgm:pt>
    <dgm:pt modelId="{A2AA34DD-DB9C-462E-85C2-B50F53423202}" type="pres">
      <dgm:prSet presAssocID="{427DD7A0-4B37-4C05-8402-69BE212CD83C}" presName="parentLin" presStyleCnt="0"/>
      <dgm:spPr/>
    </dgm:pt>
    <dgm:pt modelId="{6B578787-136A-44B1-8EA3-C2063B0F2B48}" type="pres">
      <dgm:prSet presAssocID="{427DD7A0-4B37-4C05-8402-69BE212CD83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317E3D2-0B50-44C9-A885-2656864F5515}" type="pres">
      <dgm:prSet presAssocID="{427DD7A0-4B37-4C05-8402-69BE212CD83C}" presName="parentText" presStyleLbl="node1" presStyleIdx="2" presStyleCnt="3" custScaleY="71641" custLinFactNeighborX="-4610" custLinFactNeighborY="-86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5DD61-9D0C-4842-9612-A56F67EEBC38}" type="pres">
      <dgm:prSet presAssocID="{427DD7A0-4B37-4C05-8402-69BE212CD83C}" presName="negativeSpace" presStyleCnt="0"/>
      <dgm:spPr/>
    </dgm:pt>
    <dgm:pt modelId="{0A05D997-7EA6-454F-A517-724B056A4FA2}" type="pres">
      <dgm:prSet presAssocID="{427DD7A0-4B37-4C05-8402-69BE212CD83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0CA7F-7493-48F9-86BE-C1463B4168F2}" type="presOf" srcId="{2B1F7C3F-8CCE-4256-BF0D-0ADBF2B579C5}" destId="{9674C75F-9B0F-4E91-AD7B-95A3A7FF49B9}" srcOrd="0" destOrd="0" presId="urn:microsoft.com/office/officeart/2005/8/layout/list1"/>
    <dgm:cxn modelId="{2CB75342-08E3-4415-8BA3-F9D4600B054A}" type="presOf" srcId="{427DD7A0-4B37-4C05-8402-69BE212CD83C}" destId="{6317E3D2-0B50-44C9-A885-2656864F5515}" srcOrd="1" destOrd="0" presId="urn:microsoft.com/office/officeart/2005/8/layout/list1"/>
    <dgm:cxn modelId="{31AF9CD9-2985-4205-A045-D486AA908F3C}" type="presOf" srcId="{70E471C7-5D3C-437A-819D-8C62C8337B29}" destId="{0A05D997-7EA6-454F-A517-724B056A4FA2}" srcOrd="0" destOrd="1" presId="urn:microsoft.com/office/officeart/2005/8/layout/list1"/>
    <dgm:cxn modelId="{79BC6430-019C-4F28-9F65-CD3A536D30A8}" srcId="{BBF288F5-B475-42E3-A2A4-F7CE38DEF130}" destId="{2B1F7C3F-8CCE-4256-BF0D-0ADBF2B579C5}" srcOrd="0" destOrd="0" parTransId="{F5CC7015-DDB8-442C-B29C-B719DBF14914}" sibTransId="{EE0F0D7A-CE36-44E1-99A2-AC280D5C15E0}"/>
    <dgm:cxn modelId="{7C62C7DA-6BDC-41FA-A468-791BD81B330D}" type="presOf" srcId="{BBF288F5-B475-42E3-A2A4-F7CE38DEF130}" destId="{E442DA6B-8EEE-4736-AF97-242D09CBDC99}" srcOrd="0" destOrd="0" presId="urn:microsoft.com/office/officeart/2005/8/layout/list1"/>
    <dgm:cxn modelId="{FCE8B467-BBE5-4024-A189-519F5AFA3D98}" type="presOf" srcId="{207E553B-4871-4DD1-97B5-0C08516D8396}" destId="{B41D1683-6067-4258-9B33-3CBA14A1C68B}" srcOrd="0" destOrd="0" presId="urn:microsoft.com/office/officeart/2005/8/layout/list1"/>
    <dgm:cxn modelId="{6DB17410-81ED-4EFF-9268-32FB1B0DB05A}" srcId="{427DD7A0-4B37-4C05-8402-69BE212CD83C}" destId="{56FDAADC-8062-45C5-89ED-6A51FFBC8961}" srcOrd="4" destOrd="0" parTransId="{11F34086-D2E7-4EE6-BAEB-E74CF664F7A3}" sibTransId="{AC33256F-8A6B-4E31-86A8-F256DC5F9230}"/>
    <dgm:cxn modelId="{91F4733E-E4FA-4896-9BFA-B6ABF1840F39}" type="presOf" srcId="{427DD7A0-4B37-4C05-8402-69BE212CD83C}" destId="{6B578787-136A-44B1-8EA3-C2063B0F2B48}" srcOrd="0" destOrd="0" presId="urn:microsoft.com/office/officeart/2005/8/layout/list1"/>
    <dgm:cxn modelId="{F76C962A-183A-42EF-9CD5-E4089BD0BA3F}" srcId="{427DD7A0-4B37-4C05-8402-69BE212CD83C}" destId="{70E471C7-5D3C-437A-819D-8C62C8337B29}" srcOrd="1" destOrd="0" parTransId="{0243CBD3-8843-4AA2-8929-693EA1DAD7E0}" sibTransId="{32F089E0-7057-4C63-BD78-E15A96B6603C}"/>
    <dgm:cxn modelId="{7C6A71E2-6616-4F71-B07E-D0F73BDC1C80}" type="presOf" srcId="{56FDAADC-8062-45C5-89ED-6A51FFBC8961}" destId="{0A05D997-7EA6-454F-A517-724B056A4FA2}" srcOrd="0" destOrd="4" presId="urn:microsoft.com/office/officeart/2005/8/layout/list1"/>
    <dgm:cxn modelId="{DC15B6A8-6912-476D-884C-60A220924FAE}" srcId="{427DD7A0-4B37-4C05-8402-69BE212CD83C}" destId="{7E9AF786-BDF3-4341-9962-09EA0E95044E}" srcOrd="2" destOrd="0" parTransId="{05D92591-FFAA-4E7C-B342-B0D6C0A8A8BB}" sibTransId="{59528AAD-EE0E-40DF-BC5D-521DC1A7A44F}"/>
    <dgm:cxn modelId="{33BF57A3-35C7-4DF4-825C-85C27F266523}" srcId="{BBF288F5-B475-42E3-A2A4-F7CE38DEF130}" destId="{427DD7A0-4B37-4C05-8402-69BE212CD83C}" srcOrd="2" destOrd="0" parTransId="{358682D2-7934-428F-833F-EDB332F19522}" sibTransId="{3D2AE6F1-A46C-458C-A042-12037289B07C}"/>
    <dgm:cxn modelId="{25310E5E-4A94-4252-9297-DA470D1F1292}" type="presOf" srcId="{23C6DE1C-E62D-4558-AB6D-F34AB18B1DCD}" destId="{0A05D997-7EA6-454F-A517-724B056A4FA2}" srcOrd="0" destOrd="0" presId="urn:microsoft.com/office/officeart/2005/8/layout/list1"/>
    <dgm:cxn modelId="{16726602-A851-4D0B-843A-665A57637FA9}" srcId="{427DD7A0-4B37-4C05-8402-69BE212CD83C}" destId="{A0682DAA-E80C-439F-8B78-ADE76A4D4338}" srcOrd="3" destOrd="0" parTransId="{08E65588-CB29-4ADE-B3F7-12F91A958916}" sibTransId="{29D7EAAF-1F37-41C8-B3A6-0EBBB4125F31}"/>
    <dgm:cxn modelId="{0CF6975B-A212-4DB4-AD8C-2DC2EAB89E4E}" srcId="{207E553B-4871-4DD1-97B5-0C08516D8396}" destId="{2CB515E7-CC7E-4434-9741-B826132C900E}" srcOrd="0" destOrd="0" parTransId="{8B5B55F0-79AC-49AB-BAE4-2D00C640E387}" sibTransId="{A4FE498C-C342-4D31-9CF3-4EE0A80AA3CC}"/>
    <dgm:cxn modelId="{991E5C4E-405B-4736-9BAB-6F3CC8DBC962}" type="presOf" srcId="{0918C7DB-34BD-4301-B95B-2CFA4F54E680}" destId="{0A05D997-7EA6-454F-A517-724B056A4FA2}" srcOrd="0" destOrd="5" presId="urn:microsoft.com/office/officeart/2005/8/layout/list1"/>
    <dgm:cxn modelId="{A1CD678E-1339-437B-9BD4-7BF49ED9B4EF}" srcId="{427DD7A0-4B37-4C05-8402-69BE212CD83C}" destId="{0918C7DB-34BD-4301-B95B-2CFA4F54E680}" srcOrd="5" destOrd="0" parTransId="{BC35EE50-87D4-4C46-BBA2-D31B8DA3EB5F}" sibTransId="{BADD592B-03D6-47F7-91AD-ED043EF6C7AA}"/>
    <dgm:cxn modelId="{7A26BE54-A1D2-4AD1-A433-B12C1482F01F}" type="presOf" srcId="{2CB515E7-CC7E-4434-9741-B826132C900E}" destId="{78757F48-EEEC-40F2-86D3-7B4B65BA3B10}" srcOrd="0" destOrd="0" presId="urn:microsoft.com/office/officeart/2005/8/layout/list1"/>
    <dgm:cxn modelId="{36B0130A-785B-48AE-8FE8-823BCB1C8B17}" type="presOf" srcId="{A0682DAA-E80C-439F-8B78-ADE76A4D4338}" destId="{0A05D997-7EA6-454F-A517-724B056A4FA2}" srcOrd="0" destOrd="3" presId="urn:microsoft.com/office/officeart/2005/8/layout/list1"/>
    <dgm:cxn modelId="{B0A05238-7B5C-4588-881C-D5A6528AFA4B}" type="presOf" srcId="{2B1F7C3F-8CCE-4256-BF0D-0ADBF2B579C5}" destId="{76467992-567A-4802-9328-EC909091B788}" srcOrd="1" destOrd="0" presId="urn:microsoft.com/office/officeart/2005/8/layout/list1"/>
    <dgm:cxn modelId="{F6CFDB8B-1974-498F-ADC6-19D8113BE8AB}" type="presOf" srcId="{7E9AF786-BDF3-4341-9962-09EA0E95044E}" destId="{0A05D997-7EA6-454F-A517-724B056A4FA2}" srcOrd="0" destOrd="2" presId="urn:microsoft.com/office/officeart/2005/8/layout/list1"/>
    <dgm:cxn modelId="{A61E5423-2F31-40EF-8171-ED6C18D19222}" srcId="{BBF288F5-B475-42E3-A2A4-F7CE38DEF130}" destId="{207E553B-4871-4DD1-97B5-0C08516D8396}" srcOrd="1" destOrd="0" parTransId="{38046975-6519-4666-AB61-680535680285}" sibTransId="{82FCEB6F-E8E7-483D-9282-8DD2D77A00A9}"/>
    <dgm:cxn modelId="{F9D7287A-54BD-4F0A-A622-A6DA053FE48B}" type="presOf" srcId="{207E553B-4871-4DD1-97B5-0C08516D8396}" destId="{238513D1-6C28-47F0-8816-67302ED7A6EC}" srcOrd="1" destOrd="0" presId="urn:microsoft.com/office/officeart/2005/8/layout/list1"/>
    <dgm:cxn modelId="{BB562642-1841-48F4-BA40-CC9C90EEAAB9}" srcId="{427DD7A0-4B37-4C05-8402-69BE212CD83C}" destId="{23C6DE1C-E62D-4558-AB6D-F34AB18B1DCD}" srcOrd="0" destOrd="0" parTransId="{A37DEBD5-7325-46AA-BA68-170304F8992E}" sibTransId="{A07F514A-99C1-4593-863D-C44B97F5F299}"/>
    <dgm:cxn modelId="{C91ABEE8-FE8C-46FA-BFFE-2465F2EFE67F}" type="presParOf" srcId="{E442DA6B-8EEE-4736-AF97-242D09CBDC99}" destId="{8063B01E-C21F-4DA9-954A-3D51096142FF}" srcOrd="0" destOrd="0" presId="urn:microsoft.com/office/officeart/2005/8/layout/list1"/>
    <dgm:cxn modelId="{DC17359B-6014-4B30-A42B-A7E9F3BCA20C}" type="presParOf" srcId="{8063B01E-C21F-4DA9-954A-3D51096142FF}" destId="{9674C75F-9B0F-4E91-AD7B-95A3A7FF49B9}" srcOrd="0" destOrd="0" presId="urn:microsoft.com/office/officeart/2005/8/layout/list1"/>
    <dgm:cxn modelId="{3D35DE94-7C8E-42B1-A5A8-D2EA52F87A50}" type="presParOf" srcId="{8063B01E-C21F-4DA9-954A-3D51096142FF}" destId="{76467992-567A-4802-9328-EC909091B788}" srcOrd="1" destOrd="0" presId="urn:microsoft.com/office/officeart/2005/8/layout/list1"/>
    <dgm:cxn modelId="{8687F7FC-E7F8-45E3-8C4B-ACFC33C3A50C}" type="presParOf" srcId="{E442DA6B-8EEE-4736-AF97-242D09CBDC99}" destId="{A4DB23B8-9B82-4539-9661-C128B392A891}" srcOrd="1" destOrd="0" presId="urn:microsoft.com/office/officeart/2005/8/layout/list1"/>
    <dgm:cxn modelId="{94DC027C-1953-4A22-AF8D-9FF50888A1C6}" type="presParOf" srcId="{E442DA6B-8EEE-4736-AF97-242D09CBDC99}" destId="{20A0F205-FF51-4187-AF78-087B2F124A92}" srcOrd="2" destOrd="0" presId="urn:microsoft.com/office/officeart/2005/8/layout/list1"/>
    <dgm:cxn modelId="{F2BD8E77-CED4-437E-9358-6E24E8D94AED}" type="presParOf" srcId="{E442DA6B-8EEE-4736-AF97-242D09CBDC99}" destId="{CD18BDFD-C70A-40E4-A88D-17B28A0850E3}" srcOrd="3" destOrd="0" presId="urn:microsoft.com/office/officeart/2005/8/layout/list1"/>
    <dgm:cxn modelId="{A7DEA4CA-FF24-4ABD-9127-7BD32CB0EEF4}" type="presParOf" srcId="{E442DA6B-8EEE-4736-AF97-242D09CBDC99}" destId="{A919CCAD-E12B-453A-B369-B4B14783E7DE}" srcOrd="4" destOrd="0" presId="urn:microsoft.com/office/officeart/2005/8/layout/list1"/>
    <dgm:cxn modelId="{7EB2B766-4BD2-446E-958E-252E183B5548}" type="presParOf" srcId="{A919CCAD-E12B-453A-B369-B4B14783E7DE}" destId="{B41D1683-6067-4258-9B33-3CBA14A1C68B}" srcOrd="0" destOrd="0" presId="urn:microsoft.com/office/officeart/2005/8/layout/list1"/>
    <dgm:cxn modelId="{6194E710-D04C-4EF3-8AC3-6C4255092BFE}" type="presParOf" srcId="{A919CCAD-E12B-453A-B369-B4B14783E7DE}" destId="{238513D1-6C28-47F0-8816-67302ED7A6EC}" srcOrd="1" destOrd="0" presId="urn:microsoft.com/office/officeart/2005/8/layout/list1"/>
    <dgm:cxn modelId="{B39DC45E-E745-431A-98BE-98A2D586CD4C}" type="presParOf" srcId="{E442DA6B-8EEE-4736-AF97-242D09CBDC99}" destId="{9DA24034-F5BC-470A-BE27-D1B184DECE0B}" srcOrd="5" destOrd="0" presId="urn:microsoft.com/office/officeart/2005/8/layout/list1"/>
    <dgm:cxn modelId="{D930F068-49D3-4423-9D67-CF7AFA84EC2C}" type="presParOf" srcId="{E442DA6B-8EEE-4736-AF97-242D09CBDC99}" destId="{78757F48-EEEC-40F2-86D3-7B4B65BA3B10}" srcOrd="6" destOrd="0" presId="urn:microsoft.com/office/officeart/2005/8/layout/list1"/>
    <dgm:cxn modelId="{74670F6A-19AA-42B5-8850-5ECA685AE110}" type="presParOf" srcId="{E442DA6B-8EEE-4736-AF97-242D09CBDC99}" destId="{3E03736C-8C68-4596-9C48-FE5CCFB956B2}" srcOrd="7" destOrd="0" presId="urn:microsoft.com/office/officeart/2005/8/layout/list1"/>
    <dgm:cxn modelId="{33FC165D-F882-422A-A1CC-D3721BE28BD1}" type="presParOf" srcId="{E442DA6B-8EEE-4736-AF97-242D09CBDC99}" destId="{A2AA34DD-DB9C-462E-85C2-B50F53423202}" srcOrd="8" destOrd="0" presId="urn:microsoft.com/office/officeart/2005/8/layout/list1"/>
    <dgm:cxn modelId="{5B7B0354-DD84-40E5-A958-7D853394EC9E}" type="presParOf" srcId="{A2AA34DD-DB9C-462E-85C2-B50F53423202}" destId="{6B578787-136A-44B1-8EA3-C2063B0F2B48}" srcOrd="0" destOrd="0" presId="urn:microsoft.com/office/officeart/2005/8/layout/list1"/>
    <dgm:cxn modelId="{FDDD1EC4-2BCB-4E8C-8B47-8F2C3DDD5746}" type="presParOf" srcId="{A2AA34DD-DB9C-462E-85C2-B50F53423202}" destId="{6317E3D2-0B50-44C9-A885-2656864F5515}" srcOrd="1" destOrd="0" presId="urn:microsoft.com/office/officeart/2005/8/layout/list1"/>
    <dgm:cxn modelId="{FEA7607F-D54A-4635-ADFC-B853F599DF21}" type="presParOf" srcId="{E442DA6B-8EEE-4736-AF97-242D09CBDC99}" destId="{B625DD61-9D0C-4842-9612-A56F67EEBC38}" srcOrd="9" destOrd="0" presId="urn:microsoft.com/office/officeart/2005/8/layout/list1"/>
    <dgm:cxn modelId="{E5C7FEA3-5982-4DAD-9F8A-633A8CB6F323}" type="presParOf" srcId="{E442DA6B-8EEE-4736-AF97-242D09CBDC99}" destId="{0A05D997-7EA6-454F-A517-724B056A4F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F288F5-B475-42E3-A2A4-F7CE38DEF130}" type="doc">
      <dgm:prSet loTypeId="urn:microsoft.com/office/officeart/2005/8/layout/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B1F7C3F-8CCE-4256-BF0D-0ADBF2B579C5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Рабочая группа  проекта  медицинской  организации</a:t>
          </a:r>
          <a:endParaRPr lang="ru-RU" sz="1600" b="1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F5CC7015-DDB8-442C-B29C-B719DBF14914}" type="parTrans" cxnId="{79BC6430-019C-4F28-9F65-CD3A536D30A8}">
      <dgm:prSet/>
      <dgm:spPr/>
      <dgm:t>
        <a:bodyPr/>
        <a:lstStyle/>
        <a:p>
          <a:endParaRPr lang="ru-RU"/>
        </a:p>
      </dgm:t>
    </dgm:pt>
    <dgm:pt modelId="{EE0F0D7A-CE36-44E1-99A2-AC280D5C15E0}" type="sibTrans" cxnId="{79BC6430-019C-4F28-9F65-CD3A536D30A8}">
      <dgm:prSet/>
      <dgm:spPr/>
      <dgm:t>
        <a:bodyPr/>
        <a:lstStyle/>
        <a:p>
          <a:endParaRPr lang="ru-RU"/>
        </a:p>
      </dgm:t>
    </dgm:pt>
    <dgm:pt modelId="{207E553B-4871-4DD1-97B5-0C08516D8396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Руководитель  рабочей группы МО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38046975-6519-4666-AB61-680535680285}" type="parTrans" cxnId="{A61E5423-2F31-40EF-8171-ED6C18D19222}">
      <dgm:prSet/>
      <dgm:spPr/>
      <dgm:t>
        <a:bodyPr/>
        <a:lstStyle/>
        <a:p>
          <a:endParaRPr lang="ru-RU"/>
        </a:p>
      </dgm:t>
    </dgm:pt>
    <dgm:pt modelId="{82FCEB6F-E8E7-483D-9282-8DD2D77A00A9}" type="sibTrans" cxnId="{A61E5423-2F31-40EF-8171-ED6C18D19222}">
      <dgm:prSet/>
      <dgm:spPr/>
      <dgm:t>
        <a:bodyPr/>
        <a:lstStyle/>
        <a:p>
          <a:endParaRPr lang="ru-RU"/>
        </a:p>
      </dgm:t>
    </dgm:pt>
    <dgm:pt modelId="{427DD7A0-4B37-4C05-8402-69BE212CD83C}">
      <dgm:prSet custT="1"/>
      <dgm:spPr>
        <a:solidFill>
          <a:srgbClr val="00CC00"/>
        </a:solidFill>
      </dgm:spPr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Сотрудники  рабочей группы  МО (лидеры)</a:t>
          </a:r>
          <a:endParaRPr lang="ru-RU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58682D2-7934-428F-833F-EDB332F19522}" type="parTrans" cxnId="{33BF57A3-35C7-4DF4-825C-85C27F266523}">
      <dgm:prSet/>
      <dgm:spPr/>
      <dgm:t>
        <a:bodyPr/>
        <a:lstStyle/>
        <a:p>
          <a:endParaRPr lang="ru-RU"/>
        </a:p>
      </dgm:t>
    </dgm:pt>
    <dgm:pt modelId="{3D2AE6F1-A46C-458C-A042-12037289B07C}" type="sibTrans" cxnId="{33BF57A3-35C7-4DF4-825C-85C27F266523}">
      <dgm:prSet/>
      <dgm:spPr/>
      <dgm:t>
        <a:bodyPr/>
        <a:lstStyle/>
        <a:p>
          <a:endParaRPr lang="ru-RU"/>
        </a:p>
      </dgm:t>
    </dgm:pt>
    <dgm:pt modelId="{2CB515E7-CC7E-4434-9741-B826132C900E}">
      <dgm:prSet custT="1"/>
      <dgm:spPr/>
      <dgm:t>
        <a:bodyPr/>
        <a:lstStyle/>
        <a:p>
          <a:pPr rtl="0"/>
          <a:r>
            <a:rPr lang="ru-RU" sz="1200" b="0" dirty="0" err="1" smtClean="0">
              <a:latin typeface="Verdana" panose="020B0604030504040204" pitchFamily="34" charset="0"/>
              <a:cs typeface="Arial" pitchFamily="34" charset="0"/>
            </a:rPr>
            <a:t>Ишниязова</a:t>
          </a:r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 Алсу </a:t>
          </a:r>
          <a:r>
            <a:rPr lang="ru-RU" sz="1200" b="0" dirty="0" err="1" smtClean="0">
              <a:latin typeface="Verdana" panose="020B0604030504040204" pitchFamily="34" charset="0"/>
              <a:cs typeface="Arial" pitchFamily="34" charset="0"/>
            </a:rPr>
            <a:t>Равилевна</a:t>
          </a:r>
          <a:r>
            <a:rPr lang="ru-RU" sz="1200" b="0" dirty="0" smtClean="0">
              <a:latin typeface="Verdana" panose="020B0604030504040204" pitchFamily="34" charset="0"/>
              <a:cs typeface="Arial" pitchFamily="34" charset="0"/>
            </a:rPr>
            <a:t>, заместитель главного врача, руководитель проектного офиса МО</a:t>
          </a:r>
          <a:endParaRPr lang="ru-RU" sz="1200" b="0" dirty="0">
            <a:latin typeface="Verdana" panose="020B0604030504040204" pitchFamily="34" charset="0"/>
            <a:cs typeface="Arial" pitchFamily="34" charset="0"/>
          </a:endParaRPr>
        </a:p>
      </dgm:t>
    </dgm:pt>
    <dgm:pt modelId="{8B5B55F0-79AC-49AB-BAE4-2D00C640E387}" type="parTrans" cxnId="{0CF6975B-A212-4DB4-AD8C-2DC2EAB89E4E}">
      <dgm:prSet/>
      <dgm:spPr/>
      <dgm:t>
        <a:bodyPr/>
        <a:lstStyle/>
        <a:p>
          <a:endParaRPr lang="ru-RU"/>
        </a:p>
      </dgm:t>
    </dgm:pt>
    <dgm:pt modelId="{A4FE498C-C342-4D31-9CF3-4EE0A80AA3CC}" type="sibTrans" cxnId="{0CF6975B-A212-4DB4-AD8C-2DC2EAB89E4E}">
      <dgm:prSet/>
      <dgm:spPr/>
      <dgm:t>
        <a:bodyPr/>
        <a:lstStyle/>
        <a:p>
          <a:endParaRPr lang="ru-RU"/>
        </a:p>
      </dgm:t>
    </dgm:pt>
    <dgm:pt modelId="{DB92AF48-F32E-4A01-85FC-EAA0AD6FAA4E}">
      <dgm:prSet/>
      <dgm:spPr/>
      <dgm:t>
        <a:bodyPr/>
        <a:lstStyle/>
        <a:p>
          <a:pPr rtl="0"/>
          <a:endParaRPr lang="ru-RU" sz="800" dirty="0"/>
        </a:p>
      </dgm:t>
    </dgm:pt>
    <dgm:pt modelId="{53A43C05-631C-4F50-9513-59E159A4B111}" type="sibTrans" cxnId="{80270ED7-A97F-4605-A986-66153BB044E8}">
      <dgm:prSet/>
      <dgm:spPr/>
      <dgm:t>
        <a:bodyPr/>
        <a:lstStyle/>
        <a:p>
          <a:endParaRPr lang="ru-RU"/>
        </a:p>
      </dgm:t>
    </dgm:pt>
    <dgm:pt modelId="{377113BC-42CD-40F9-9F0A-DF2D916234BC}" type="parTrans" cxnId="{80270ED7-A97F-4605-A986-66153BB044E8}">
      <dgm:prSet/>
      <dgm:spPr/>
      <dgm:t>
        <a:bodyPr/>
        <a:lstStyle/>
        <a:p>
          <a:endParaRPr lang="ru-RU"/>
        </a:p>
      </dgm:t>
    </dgm:pt>
    <dgm:pt modelId="{A6027D46-58B9-4870-BCF0-0D8D01512402}">
      <dgm:prSet custT="1"/>
      <dgm:spPr/>
      <dgm:t>
        <a:bodyPr/>
        <a:lstStyle/>
        <a:p>
          <a:pPr rtl="0"/>
          <a:r>
            <a:rPr lang="ru-RU" sz="1200" dirty="0" err="1" smtClean="0">
              <a:latin typeface="Arial" pitchFamily="34" charset="0"/>
              <a:cs typeface="Arial" pitchFamily="34" charset="0"/>
            </a:rPr>
            <a:t>Фаррахов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М.Т. - врач терапевт участковый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4B4DD5E-CF32-4A8B-8FE8-5941704AD87A}" type="sibTrans" cxnId="{547E6FAE-AD8F-4F16-8F50-C34F0A8C3182}">
      <dgm:prSet/>
      <dgm:spPr/>
      <dgm:t>
        <a:bodyPr/>
        <a:lstStyle/>
        <a:p>
          <a:endParaRPr lang="ru-RU"/>
        </a:p>
      </dgm:t>
    </dgm:pt>
    <dgm:pt modelId="{445FA6DB-C928-4A9F-AAB8-DC12E08172F2}" type="parTrans" cxnId="{547E6FAE-AD8F-4F16-8F50-C34F0A8C3182}">
      <dgm:prSet/>
      <dgm:spPr/>
      <dgm:t>
        <a:bodyPr/>
        <a:lstStyle/>
        <a:p>
          <a:endParaRPr lang="ru-RU"/>
        </a:p>
      </dgm:t>
    </dgm:pt>
    <dgm:pt modelId="{1894C2A0-8618-482C-A2BC-DF6E38CE07F4}">
      <dgm:prSet custT="1"/>
      <dgm:spPr/>
      <dgm:t>
        <a:bodyPr/>
        <a:lstStyle/>
        <a:p>
          <a:pPr rtl="0"/>
          <a:r>
            <a:rPr lang="ru-RU" sz="1200" dirty="0" smtClean="0">
              <a:latin typeface="Arial" pitchFamily="34" charset="0"/>
              <a:cs typeface="Arial" pitchFamily="34" charset="0"/>
            </a:rPr>
            <a:t>Кожевников Г.С. - заместитель главного врача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BB09AEB-FA14-4753-98E3-6E6D0D876A42}" type="sibTrans" cxnId="{75E57620-DC6D-4633-A3CC-FD011447D00C}">
      <dgm:prSet/>
      <dgm:spPr/>
      <dgm:t>
        <a:bodyPr/>
        <a:lstStyle/>
        <a:p>
          <a:endParaRPr lang="ru-RU"/>
        </a:p>
      </dgm:t>
    </dgm:pt>
    <dgm:pt modelId="{9170577B-ED0F-4E9B-B716-D952549B0CF1}" type="parTrans" cxnId="{75E57620-DC6D-4633-A3CC-FD011447D00C}">
      <dgm:prSet/>
      <dgm:spPr/>
      <dgm:t>
        <a:bodyPr/>
        <a:lstStyle/>
        <a:p>
          <a:endParaRPr lang="ru-RU"/>
        </a:p>
      </dgm:t>
    </dgm:pt>
    <dgm:pt modelId="{83292CEF-4804-44DF-8512-CFA1EE2C1ABD}">
      <dgm:prSet custT="1"/>
      <dgm:spPr/>
      <dgm:t>
        <a:bodyPr/>
        <a:lstStyle/>
        <a:p>
          <a:pPr rtl="0"/>
          <a:r>
            <a:rPr lang="ru-RU" sz="1200" dirty="0" smtClean="0">
              <a:latin typeface="Arial" pitchFamily="34" charset="0"/>
              <a:cs typeface="Arial" pitchFamily="34" charset="0"/>
            </a:rPr>
            <a:t>Александрова С.Н. - заместитель главного врача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5A0B1D26-58ED-437C-A813-6630E82241F2}" type="sibTrans" cxnId="{CA179C82-06DD-4A12-A70B-9DBE81663370}">
      <dgm:prSet/>
      <dgm:spPr/>
      <dgm:t>
        <a:bodyPr/>
        <a:lstStyle/>
        <a:p>
          <a:endParaRPr lang="ru-RU"/>
        </a:p>
      </dgm:t>
    </dgm:pt>
    <dgm:pt modelId="{4F73AFBE-500A-4485-8E40-CB3438739FC6}" type="parTrans" cxnId="{CA179C82-06DD-4A12-A70B-9DBE81663370}">
      <dgm:prSet/>
      <dgm:spPr/>
      <dgm:t>
        <a:bodyPr/>
        <a:lstStyle/>
        <a:p>
          <a:endParaRPr lang="ru-RU"/>
        </a:p>
      </dgm:t>
    </dgm:pt>
    <dgm:pt modelId="{23C6DE1C-E62D-4558-AB6D-F34AB18B1DCD}">
      <dgm:prSet custT="1"/>
      <dgm:spPr/>
      <dgm:t>
        <a:bodyPr/>
        <a:lstStyle/>
        <a:p>
          <a:pPr rtl="0"/>
          <a:r>
            <a:rPr lang="ru-RU" sz="1200" b="0" dirty="0" smtClean="0">
              <a:latin typeface="Arial" pitchFamily="34" charset="0"/>
              <a:cs typeface="Arial" pitchFamily="34" charset="0"/>
            </a:rPr>
            <a:t>Созонтова Н.А. - начальник отдела АИТО</a:t>
          </a:r>
          <a:endParaRPr lang="ru-RU" sz="1200" b="0" dirty="0">
            <a:latin typeface="Arial" pitchFamily="34" charset="0"/>
            <a:cs typeface="Arial" pitchFamily="34" charset="0"/>
          </a:endParaRPr>
        </a:p>
      </dgm:t>
    </dgm:pt>
    <dgm:pt modelId="{A07F514A-99C1-4593-863D-C44B97F5F299}" type="sibTrans" cxnId="{BB562642-1841-48F4-BA40-CC9C90EEAAB9}">
      <dgm:prSet/>
      <dgm:spPr/>
      <dgm:t>
        <a:bodyPr/>
        <a:lstStyle/>
        <a:p>
          <a:endParaRPr lang="ru-RU"/>
        </a:p>
      </dgm:t>
    </dgm:pt>
    <dgm:pt modelId="{A37DEBD5-7325-46AA-BA68-170304F8992E}" type="parTrans" cxnId="{BB562642-1841-48F4-BA40-CC9C90EEAAB9}">
      <dgm:prSet/>
      <dgm:spPr/>
      <dgm:t>
        <a:bodyPr/>
        <a:lstStyle/>
        <a:p>
          <a:endParaRPr lang="ru-RU"/>
        </a:p>
      </dgm:t>
    </dgm:pt>
    <dgm:pt modelId="{E442DA6B-8EEE-4736-AF97-242D09CBDC99}" type="pres">
      <dgm:prSet presAssocID="{BBF288F5-B475-42E3-A2A4-F7CE38DEF1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63B01E-C21F-4DA9-954A-3D51096142FF}" type="pres">
      <dgm:prSet presAssocID="{2B1F7C3F-8CCE-4256-BF0D-0ADBF2B579C5}" presName="parentLin" presStyleCnt="0"/>
      <dgm:spPr/>
    </dgm:pt>
    <dgm:pt modelId="{9674C75F-9B0F-4E91-AD7B-95A3A7FF49B9}" type="pres">
      <dgm:prSet presAssocID="{2B1F7C3F-8CCE-4256-BF0D-0ADBF2B579C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6467992-567A-4802-9328-EC909091B788}" type="pres">
      <dgm:prSet presAssocID="{2B1F7C3F-8CCE-4256-BF0D-0ADBF2B579C5}" presName="parentText" presStyleLbl="node1" presStyleIdx="0" presStyleCnt="3" custScaleX="114163" custScaleY="178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B23B8-9B82-4539-9661-C128B392A891}" type="pres">
      <dgm:prSet presAssocID="{2B1F7C3F-8CCE-4256-BF0D-0ADBF2B579C5}" presName="negativeSpace" presStyleCnt="0"/>
      <dgm:spPr/>
    </dgm:pt>
    <dgm:pt modelId="{20A0F205-FF51-4187-AF78-087B2F124A92}" type="pres">
      <dgm:prSet presAssocID="{2B1F7C3F-8CCE-4256-BF0D-0ADBF2B579C5}" presName="childText" presStyleLbl="conFgAcc1" presStyleIdx="0" presStyleCnt="3">
        <dgm:presLayoutVars>
          <dgm:bulletEnabled val="1"/>
        </dgm:presLayoutVars>
      </dgm:prSet>
      <dgm:spPr/>
    </dgm:pt>
    <dgm:pt modelId="{CD18BDFD-C70A-40E4-A88D-17B28A0850E3}" type="pres">
      <dgm:prSet presAssocID="{EE0F0D7A-CE36-44E1-99A2-AC280D5C15E0}" presName="spaceBetweenRectangles" presStyleCnt="0"/>
      <dgm:spPr/>
    </dgm:pt>
    <dgm:pt modelId="{A919CCAD-E12B-453A-B369-B4B14783E7DE}" type="pres">
      <dgm:prSet presAssocID="{207E553B-4871-4DD1-97B5-0C08516D8396}" presName="parentLin" presStyleCnt="0"/>
      <dgm:spPr/>
    </dgm:pt>
    <dgm:pt modelId="{B41D1683-6067-4258-9B33-3CBA14A1C68B}" type="pres">
      <dgm:prSet presAssocID="{207E553B-4871-4DD1-97B5-0C08516D839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38513D1-6C28-47F0-8816-67302ED7A6EC}" type="pres">
      <dgm:prSet presAssocID="{207E553B-4871-4DD1-97B5-0C08516D8396}" presName="parentText" presStyleLbl="node1" presStyleIdx="1" presStyleCnt="3" custScaleY="129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24034-F5BC-470A-BE27-D1B184DECE0B}" type="pres">
      <dgm:prSet presAssocID="{207E553B-4871-4DD1-97B5-0C08516D8396}" presName="negativeSpace" presStyleCnt="0"/>
      <dgm:spPr/>
    </dgm:pt>
    <dgm:pt modelId="{78757F48-EEEC-40F2-86D3-7B4B65BA3B10}" type="pres">
      <dgm:prSet presAssocID="{207E553B-4871-4DD1-97B5-0C08516D839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3736C-8C68-4596-9C48-FE5CCFB956B2}" type="pres">
      <dgm:prSet presAssocID="{82FCEB6F-E8E7-483D-9282-8DD2D77A00A9}" presName="spaceBetweenRectangles" presStyleCnt="0"/>
      <dgm:spPr/>
    </dgm:pt>
    <dgm:pt modelId="{A2AA34DD-DB9C-462E-85C2-B50F53423202}" type="pres">
      <dgm:prSet presAssocID="{427DD7A0-4B37-4C05-8402-69BE212CD83C}" presName="parentLin" presStyleCnt="0"/>
      <dgm:spPr/>
    </dgm:pt>
    <dgm:pt modelId="{6B578787-136A-44B1-8EA3-C2063B0F2B48}" type="pres">
      <dgm:prSet presAssocID="{427DD7A0-4B37-4C05-8402-69BE212CD83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317E3D2-0B50-44C9-A885-2656864F5515}" type="pres">
      <dgm:prSet presAssocID="{427DD7A0-4B37-4C05-8402-69BE212CD83C}" presName="parentText" presStyleLbl="node1" presStyleIdx="2" presStyleCnt="3" custScaleY="163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5DD61-9D0C-4842-9612-A56F67EEBC38}" type="pres">
      <dgm:prSet presAssocID="{427DD7A0-4B37-4C05-8402-69BE212CD83C}" presName="negativeSpace" presStyleCnt="0"/>
      <dgm:spPr/>
    </dgm:pt>
    <dgm:pt modelId="{0A05D997-7EA6-454F-A517-724B056A4FA2}" type="pres">
      <dgm:prSet presAssocID="{427DD7A0-4B37-4C05-8402-69BE212CD83C}" presName="childText" presStyleLbl="conFgAcc1" presStyleIdx="2" presStyleCnt="3" custLinFactY="64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D73EB0-ABD0-48CD-AECB-2B2673BA4CE5}" type="presOf" srcId="{1894C2A0-8618-482C-A2BC-DF6E38CE07F4}" destId="{0A05D997-7EA6-454F-A517-724B056A4FA2}" srcOrd="0" destOrd="2" presId="urn:microsoft.com/office/officeart/2005/8/layout/list1"/>
    <dgm:cxn modelId="{A87C5CBE-C751-4276-BDD0-6C81F1E1F9D2}" type="presOf" srcId="{23C6DE1C-E62D-4558-AB6D-F34AB18B1DCD}" destId="{0A05D997-7EA6-454F-A517-724B056A4FA2}" srcOrd="0" destOrd="0" presId="urn:microsoft.com/office/officeart/2005/8/layout/list1"/>
    <dgm:cxn modelId="{73FBA521-59D4-4090-9643-07D44F9B1530}" type="presOf" srcId="{207E553B-4871-4DD1-97B5-0C08516D8396}" destId="{238513D1-6C28-47F0-8816-67302ED7A6EC}" srcOrd="1" destOrd="0" presId="urn:microsoft.com/office/officeart/2005/8/layout/list1"/>
    <dgm:cxn modelId="{7259B683-7BB5-4380-9BEB-6AEF4BA4A550}" type="presOf" srcId="{427DD7A0-4B37-4C05-8402-69BE212CD83C}" destId="{6317E3D2-0B50-44C9-A885-2656864F5515}" srcOrd="1" destOrd="0" presId="urn:microsoft.com/office/officeart/2005/8/layout/list1"/>
    <dgm:cxn modelId="{CA179C82-06DD-4A12-A70B-9DBE81663370}" srcId="{427DD7A0-4B37-4C05-8402-69BE212CD83C}" destId="{83292CEF-4804-44DF-8512-CFA1EE2C1ABD}" srcOrd="1" destOrd="0" parTransId="{4F73AFBE-500A-4485-8E40-CB3438739FC6}" sibTransId="{5A0B1D26-58ED-437C-A813-6630E82241F2}"/>
    <dgm:cxn modelId="{BECBF7EA-1221-4BA4-8E4A-472D52EC79DD}" type="presOf" srcId="{427DD7A0-4B37-4C05-8402-69BE212CD83C}" destId="{6B578787-136A-44B1-8EA3-C2063B0F2B48}" srcOrd="0" destOrd="0" presId="urn:microsoft.com/office/officeart/2005/8/layout/list1"/>
    <dgm:cxn modelId="{F6BC74B5-492F-410F-8399-5EBA303EB3FD}" type="presOf" srcId="{2B1F7C3F-8CCE-4256-BF0D-0ADBF2B579C5}" destId="{76467992-567A-4802-9328-EC909091B788}" srcOrd="1" destOrd="0" presId="urn:microsoft.com/office/officeart/2005/8/layout/list1"/>
    <dgm:cxn modelId="{A61E5423-2F31-40EF-8171-ED6C18D19222}" srcId="{BBF288F5-B475-42E3-A2A4-F7CE38DEF130}" destId="{207E553B-4871-4DD1-97B5-0C08516D8396}" srcOrd="1" destOrd="0" parTransId="{38046975-6519-4666-AB61-680535680285}" sibTransId="{82FCEB6F-E8E7-483D-9282-8DD2D77A00A9}"/>
    <dgm:cxn modelId="{79BC6430-019C-4F28-9F65-CD3A536D30A8}" srcId="{BBF288F5-B475-42E3-A2A4-F7CE38DEF130}" destId="{2B1F7C3F-8CCE-4256-BF0D-0ADBF2B579C5}" srcOrd="0" destOrd="0" parTransId="{F5CC7015-DDB8-442C-B29C-B719DBF14914}" sibTransId="{EE0F0D7A-CE36-44E1-99A2-AC280D5C15E0}"/>
    <dgm:cxn modelId="{638D7D0F-A378-43B1-9859-52C4079A54BC}" type="presOf" srcId="{2B1F7C3F-8CCE-4256-BF0D-0ADBF2B579C5}" destId="{9674C75F-9B0F-4E91-AD7B-95A3A7FF49B9}" srcOrd="0" destOrd="0" presId="urn:microsoft.com/office/officeart/2005/8/layout/list1"/>
    <dgm:cxn modelId="{547E6FAE-AD8F-4F16-8F50-C34F0A8C3182}" srcId="{427DD7A0-4B37-4C05-8402-69BE212CD83C}" destId="{A6027D46-58B9-4870-BCF0-0D8D01512402}" srcOrd="3" destOrd="0" parTransId="{445FA6DB-C928-4A9F-AAB8-DC12E08172F2}" sibTransId="{C4B4DD5E-CF32-4A8B-8FE8-5941704AD87A}"/>
    <dgm:cxn modelId="{5B84A2E2-C091-4789-B066-06C1488E7E43}" type="presOf" srcId="{BBF288F5-B475-42E3-A2A4-F7CE38DEF130}" destId="{E442DA6B-8EEE-4736-AF97-242D09CBDC99}" srcOrd="0" destOrd="0" presId="urn:microsoft.com/office/officeart/2005/8/layout/list1"/>
    <dgm:cxn modelId="{6BA0C65C-F0DB-4B3D-928C-D0B16DF7C386}" type="presOf" srcId="{A6027D46-58B9-4870-BCF0-0D8D01512402}" destId="{0A05D997-7EA6-454F-A517-724B056A4FA2}" srcOrd="0" destOrd="3" presId="urn:microsoft.com/office/officeart/2005/8/layout/list1"/>
    <dgm:cxn modelId="{BB562642-1841-48F4-BA40-CC9C90EEAAB9}" srcId="{427DD7A0-4B37-4C05-8402-69BE212CD83C}" destId="{23C6DE1C-E62D-4558-AB6D-F34AB18B1DCD}" srcOrd="0" destOrd="0" parTransId="{A37DEBD5-7325-46AA-BA68-170304F8992E}" sibTransId="{A07F514A-99C1-4593-863D-C44B97F5F299}"/>
    <dgm:cxn modelId="{F1D9029F-27A2-49AB-89C5-FBAECAA247BC}" type="presOf" srcId="{83292CEF-4804-44DF-8512-CFA1EE2C1ABD}" destId="{0A05D997-7EA6-454F-A517-724B056A4FA2}" srcOrd="0" destOrd="1" presId="urn:microsoft.com/office/officeart/2005/8/layout/list1"/>
    <dgm:cxn modelId="{0CF6975B-A212-4DB4-AD8C-2DC2EAB89E4E}" srcId="{207E553B-4871-4DD1-97B5-0C08516D8396}" destId="{2CB515E7-CC7E-4434-9741-B826132C900E}" srcOrd="0" destOrd="0" parTransId="{8B5B55F0-79AC-49AB-BAE4-2D00C640E387}" sibTransId="{A4FE498C-C342-4D31-9CF3-4EE0A80AA3CC}"/>
    <dgm:cxn modelId="{80270ED7-A97F-4605-A986-66153BB044E8}" srcId="{427DD7A0-4B37-4C05-8402-69BE212CD83C}" destId="{DB92AF48-F32E-4A01-85FC-EAA0AD6FAA4E}" srcOrd="4" destOrd="0" parTransId="{377113BC-42CD-40F9-9F0A-DF2D916234BC}" sibTransId="{53A43C05-631C-4F50-9513-59E159A4B111}"/>
    <dgm:cxn modelId="{2954B145-B0B5-4FEE-865C-BD74D866F6B7}" type="presOf" srcId="{207E553B-4871-4DD1-97B5-0C08516D8396}" destId="{B41D1683-6067-4258-9B33-3CBA14A1C68B}" srcOrd="0" destOrd="0" presId="urn:microsoft.com/office/officeart/2005/8/layout/list1"/>
    <dgm:cxn modelId="{75E57620-DC6D-4633-A3CC-FD011447D00C}" srcId="{427DD7A0-4B37-4C05-8402-69BE212CD83C}" destId="{1894C2A0-8618-482C-A2BC-DF6E38CE07F4}" srcOrd="2" destOrd="0" parTransId="{9170577B-ED0F-4E9B-B716-D952549B0CF1}" sibTransId="{6BB09AEB-FA14-4753-98E3-6E6D0D876A42}"/>
    <dgm:cxn modelId="{DF5913A8-F527-4574-BB84-65AB9253A63F}" type="presOf" srcId="{DB92AF48-F32E-4A01-85FC-EAA0AD6FAA4E}" destId="{0A05D997-7EA6-454F-A517-724B056A4FA2}" srcOrd="0" destOrd="4" presId="urn:microsoft.com/office/officeart/2005/8/layout/list1"/>
    <dgm:cxn modelId="{33BF57A3-35C7-4DF4-825C-85C27F266523}" srcId="{BBF288F5-B475-42E3-A2A4-F7CE38DEF130}" destId="{427DD7A0-4B37-4C05-8402-69BE212CD83C}" srcOrd="2" destOrd="0" parTransId="{358682D2-7934-428F-833F-EDB332F19522}" sibTransId="{3D2AE6F1-A46C-458C-A042-12037289B07C}"/>
    <dgm:cxn modelId="{B472109A-6B6B-4199-9D62-EDD8A580F533}" type="presOf" srcId="{2CB515E7-CC7E-4434-9741-B826132C900E}" destId="{78757F48-EEEC-40F2-86D3-7B4B65BA3B10}" srcOrd="0" destOrd="0" presId="urn:microsoft.com/office/officeart/2005/8/layout/list1"/>
    <dgm:cxn modelId="{9D1BB012-D3E4-4174-96F0-1C507A7F4FED}" type="presParOf" srcId="{E442DA6B-8EEE-4736-AF97-242D09CBDC99}" destId="{8063B01E-C21F-4DA9-954A-3D51096142FF}" srcOrd="0" destOrd="0" presId="urn:microsoft.com/office/officeart/2005/8/layout/list1"/>
    <dgm:cxn modelId="{433BBB6B-771C-47E4-AFBC-85AA660A77B9}" type="presParOf" srcId="{8063B01E-C21F-4DA9-954A-3D51096142FF}" destId="{9674C75F-9B0F-4E91-AD7B-95A3A7FF49B9}" srcOrd="0" destOrd="0" presId="urn:microsoft.com/office/officeart/2005/8/layout/list1"/>
    <dgm:cxn modelId="{760EC5E5-A7FA-4D5B-AC52-551EE6E8333C}" type="presParOf" srcId="{8063B01E-C21F-4DA9-954A-3D51096142FF}" destId="{76467992-567A-4802-9328-EC909091B788}" srcOrd="1" destOrd="0" presId="urn:microsoft.com/office/officeart/2005/8/layout/list1"/>
    <dgm:cxn modelId="{BA8F6B00-0435-423D-98BF-191D8343123E}" type="presParOf" srcId="{E442DA6B-8EEE-4736-AF97-242D09CBDC99}" destId="{A4DB23B8-9B82-4539-9661-C128B392A891}" srcOrd="1" destOrd="0" presId="urn:microsoft.com/office/officeart/2005/8/layout/list1"/>
    <dgm:cxn modelId="{BAAD0C18-1BE9-4B33-82B8-FAA06182731E}" type="presParOf" srcId="{E442DA6B-8EEE-4736-AF97-242D09CBDC99}" destId="{20A0F205-FF51-4187-AF78-087B2F124A92}" srcOrd="2" destOrd="0" presId="urn:microsoft.com/office/officeart/2005/8/layout/list1"/>
    <dgm:cxn modelId="{342453D5-09E3-4A15-BDF9-809575BF194D}" type="presParOf" srcId="{E442DA6B-8EEE-4736-AF97-242D09CBDC99}" destId="{CD18BDFD-C70A-40E4-A88D-17B28A0850E3}" srcOrd="3" destOrd="0" presId="urn:microsoft.com/office/officeart/2005/8/layout/list1"/>
    <dgm:cxn modelId="{AD4B3FCB-CBC2-47D9-9075-2B284527F50B}" type="presParOf" srcId="{E442DA6B-8EEE-4736-AF97-242D09CBDC99}" destId="{A919CCAD-E12B-453A-B369-B4B14783E7DE}" srcOrd="4" destOrd="0" presId="urn:microsoft.com/office/officeart/2005/8/layout/list1"/>
    <dgm:cxn modelId="{FA30D117-3AAF-4178-8F61-68C0FD36BD7D}" type="presParOf" srcId="{A919CCAD-E12B-453A-B369-B4B14783E7DE}" destId="{B41D1683-6067-4258-9B33-3CBA14A1C68B}" srcOrd="0" destOrd="0" presId="urn:microsoft.com/office/officeart/2005/8/layout/list1"/>
    <dgm:cxn modelId="{6CCB8801-0B04-4F00-888F-2260F4CA91B7}" type="presParOf" srcId="{A919CCAD-E12B-453A-B369-B4B14783E7DE}" destId="{238513D1-6C28-47F0-8816-67302ED7A6EC}" srcOrd="1" destOrd="0" presId="urn:microsoft.com/office/officeart/2005/8/layout/list1"/>
    <dgm:cxn modelId="{806F217B-4976-485A-94EE-2384B9EE29B3}" type="presParOf" srcId="{E442DA6B-8EEE-4736-AF97-242D09CBDC99}" destId="{9DA24034-F5BC-470A-BE27-D1B184DECE0B}" srcOrd="5" destOrd="0" presId="urn:microsoft.com/office/officeart/2005/8/layout/list1"/>
    <dgm:cxn modelId="{70AA7950-C615-4942-9E21-D72930178092}" type="presParOf" srcId="{E442DA6B-8EEE-4736-AF97-242D09CBDC99}" destId="{78757F48-EEEC-40F2-86D3-7B4B65BA3B10}" srcOrd="6" destOrd="0" presId="urn:microsoft.com/office/officeart/2005/8/layout/list1"/>
    <dgm:cxn modelId="{2C10F372-4D2B-4A49-A08F-9667F6B80902}" type="presParOf" srcId="{E442DA6B-8EEE-4736-AF97-242D09CBDC99}" destId="{3E03736C-8C68-4596-9C48-FE5CCFB956B2}" srcOrd="7" destOrd="0" presId="urn:microsoft.com/office/officeart/2005/8/layout/list1"/>
    <dgm:cxn modelId="{F7DBC009-13F2-4578-8894-81FA00B3FA39}" type="presParOf" srcId="{E442DA6B-8EEE-4736-AF97-242D09CBDC99}" destId="{A2AA34DD-DB9C-462E-85C2-B50F53423202}" srcOrd="8" destOrd="0" presId="urn:microsoft.com/office/officeart/2005/8/layout/list1"/>
    <dgm:cxn modelId="{FD962330-6538-497E-A2B7-143E0DF575C6}" type="presParOf" srcId="{A2AA34DD-DB9C-462E-85C2-B50F53423202}" destId="{6B578787-136A-44B1-8EA3-C2063B0F2B48}" srcOrd="0" destOrd="0" presId="urn:microsoft.com/office/officeart/2005/8/layout/list1"/>
    <dgm:cxn modelId="{9AEACF36-E0C4-4473-AF62-BF07FB4168DF}" type="presParOf" srcId="{A2AA34DD-DB9C-462E-85C2-B50F53423202}" destId="{6317E3D2-0B50-44C9-A885-2656864F5515}" srcOrd="1" destOrd="0" presId="urn:microsoft.com/office/officeart/2005/8/layout/list1"/>
    <dgm:cxn modelId="{42B123A8-A59B-4292-82E2-FB5A71257E53}" type="presParOf" srcId="{E442DA6B-8EEE-4736-AF97-242D09CBDC99}" destId="{B625DD61-9D0C-4842-9612-A56F67EEBC38}" srcOrd="9" destOrd="0" presId="urn:microsoft.com/office/officeart/2005/8/layout/list1"/>
    <dgm:cxn modelId="{B370555D-23CE-4D2D-BFAF-FED6CB2C88ED}" type="presParOf" srcId="{E442DA6B-8EEE-4736-AF97-242D09CBDC99}" destId="{0A05D997-7EA6-454F-A517-724B056A4F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DC9DD1-DE79-48DD-99C0-62A049CE3D46}" type="doc">
      <dgm:prSet loTypeId="urn:microsoft.com/office/officeart/2005/8/layout/vList3#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43ABCCE-58A3-4EBC-90DC-D6E63A9AAD5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Тактический план реализации Федерального проекта «Бережливая поликлиника» </a:t>
          </a:r>
          <a:r>
            <a:rPr lang="ru-RU" sz="1400" b="0" u="none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в БУЗ УР «ГП №2 МЗ УР»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592E868C-13AD-40DC-9523-BBD2C7284E56}" type="parTrans" cxnId="{1E7DCB54-9BC2-4F28-A6EB-64A099C7EDB8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5B58B27F-DB3D-404D-8E44-B404090F87DD}" type="sibTrans" cxnId="{1E7DCB54-9BC2-4F28-A6EB-64A099C7EDB8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115D2DAE-18C5-4244-A79E-45DC972D85E8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Средства нормированного страхового запаса Территориального фонда обязательного медицинского страхования по УР,  средства от приносящей доход деятельности БУЗ УР «ГП № 2 МЗ УР»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C0A1C2E3-CA43-4062-8CA8-22A3F7C462DA}" type="parTrans" cxnId="{BA6469CA-9093-4EE2-986B-1551E3D38EB9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D7A13F2C-4943-43CB-81CE-8EFE036E8DEB}" type="sibTrans" cxnId="{BA6469CA-9093-4EE2-986B-1551E3D38EB9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C463E9EC-6F53-4B95-BC4C-2A927D2DDEB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Дорожная карта  реализации </a:t>
          </a:r>
          <a:r>
            <a:rPr lang="ru-RU" sz="1400" b="0" dirty="0" err="1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пилотного</a:t>
          </a: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 проекта «Бережливая поликлиника» в БУЗ УР «ГП №2 МЗ УР»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gm:t>
    </dgm:pt>
    <dgm:pt modelId="{548EC169-F5D4-4379-A5B1-2BF4C1D5E1C9}" type="sibTrans" cxnId="{3299DB6B-2745-42CE-BDC9-3AFA6EBC14B3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C497DB1D-6C16-47BE-93F9-C5AA8B5D6060}" type="parTrans" cxnId="{3299DB6B-2745-42CE-BDC9-3AFA6EBC14B3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8E977D12-0415-406C-94B9-BFEE3EF79D50}">
      <dgm:prSet phldrT="[Текст]" custT="1"/>
      <dgm:spPr>
        <a:solidFill>
          <a:srgbClr val="B8E08C"/>
        </a:solidFill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Приказ  БУЗ УР «ГП №2 МЗ УР» № 79-п от 03.05.2017г.  «Об утверждении комплекса мероприятий  по реализации </a:t>
          </a:r>
          <a:r>
            <a:rPr lang="ru-RU" sz="1400" b="0" dirty="0" err="1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пилотного</a:t>
          </a:r>
          <a:r>
            <a:rPr lang="ru-RU" sz="1400" b="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 проекта «Бережливая поликлиника»»</a:t>
          </a:r>
          <a:endParaRPr lang="ru-RU" sz="1400" b="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9FD886EA-6EE2-4364-A70E-F318C3131FE1}" type="sibTrans" cxnId="{495DD7DA-142F-4F63-8D4B-E85FA7A46ABD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AD282EFD-AAC8-4ECD-8D12-77AC3F0A4463}" type="parTrans" cxnId="{495DD7DA-142F-4F63-8D4B-E85FA7A46ABD}">
      <dgm:prSet/>
      <dgm:spPr/>
      <dgm:t>
        <a:bodyPr/>
        <a:lstStyle/>
        <a:p>
          <a:endParaRPr lang="ru-RU" sz="2400" b="1">
            <a:latin typeface="Georgia" pitchFamily="18" charset="0"/>
          </a:endParaRPr>
        </a:p>
      </dgm:t>
    </dgm:pt>
    <dgm:pt modelId="{883E9B3F-42AE-42CE-8854-54E8AEE79896}" type="pres">
      <dgm:prSet presAssocID="{AADC9DD1-DE79-48DD-99C0-62A049CE3D4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417029-B9F0-4304-A736-6A4F285258D9}" type="pres">
      <dgm:prSet presAssocID="{8E977D12-0415-406C-94B9-BFEE3EF79D50}" presName="composite" presStyleCnt="0"/>
      <dgm:spPr/>
      <dgm:t>
        <a:bodyPr/>
        <a:lstStyle/>
        <a:p>
          <a:endParaRPr lang="ru-RU"/>
        </a:p>
      </dgm:t>
    </dgm:pt>
    <dgm:pt modelId="{4B546501-9061-4068-982E-42E3F7820CB8}" type="pres">
      <dgm:prSet presAssocID="{8E977D12-0415-406C-94B9-BFEE3EF79D50}" presName="imgShp" presStyleLbl="fgImgPlace1" presStyleIdx="0" presStyleCnt="4" custLinFactX="-3273" custLinFactNeighborX="-100000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7D14888F-BBAD-4C68-B1E2-4742D44AEC20}" type="pres">
      <dgm:prSet presAssocID="{8E977D12-0415-406C-94B9-BFEE3EF79D50}" presName="txShp" presStyleLbl="node1" presStyleIdx="0" presStyleCnt="4" custScaleX="131315" custLinFactNeighborX="1069" custLinFactNeighborY="2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5E7C5-3372-4A05-BF51-BCAD47410B52}" type="pres">
      <dgm:prSet presAssocID="{9FD886EA-6EE2-4364-A70E-F318C3131FE1}" presName="spacing" presStyleCnt="0"/>
      <dgm:spPr/>
      <dgm:t>
        <a:bodyPr/>
        <a:lstStyle/>
        <a:p>
          <a:endParaRPr lang="ru-RU"/>
        </a:p>
      </dgm:t>
    </dgm:pt>
    <dgm:pt modelId="{ED206E64-C2DC-49EC-8A47-6A15CEC99E57}" type="pres">
      <dgm:prSet presAssocID="{F43ABCCE-58A3-4EBC-90DC-D6E63A9AAD50}" presName="composite" presStyleCnt="0"/>
      <dgm:spPr/>
      <dgm:t>
        <a:bodyPr/>
        <a:lstStyle/>
        <a:p>
          <a:endParaRPr lang="ru-RU"/>
        </a:p>
      </dgm:t>
    </dgm:pt>
    <dgm:pt modelId="{2455E8EF-2CCC-486C-BA4F-C70D21620408}" type="pres">
      <dgm:prSet presAssocID="{F43ABCCE-58A3-4EBC-90DC-D6E63A9AAD50}" presName="imgShp" presStyleLbl="fgImgPlace1" presStyleIdx="1" presStyleCnt="4" custLinFactX="-3273" custLinFactNeighborX="-100000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CA003C1D-1751-47D0-B9C8-91183AAD6F4F}" type="pres">
      <dgm:prSet presAssocID="{F43ABCCE-58A3-4EBC-90DC-D6E63A9AAD50}" presName="txShp" presStyleLbl="node1" presStyleIdx="1" presStyleCnt="4" custScaleX="127912" custScaleY="95861" custLinFactNeighborX="1863" custLinFactNeighborY="-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CF79E-8D59-428B-8574-99EFEE0F36AC}" type="pres">
      <dgm:prSet presAssocID="{5B58B27F-DB3D-404D-8E44-B404090F87DD}" presName="spacing" presStyleCnt="0"/>
      <dgm:spPr/>
      <dgm:t>
        <a:bodyPr/>
        <a:lstStyle/>
        <a:p>
          <a:endParaRPr lang="ru-RU"/>
        </a:p>
      </dgm:t>
    </dgm:pt>
    <dgm:pt modelId="{E09C695C-4F4C-427F-8F16-0F785BDA10EA}" type="pres">
      <dgm:prSet presAssocID="{C463E9EC-6F53-4B95-BC4C-2A927D2DDEB0}" presName="composite" presStyleCnt="0"/>
      <dgm:spPr/>
      <dgm:t>
        <a:bodyPr/>
        <a:lstStyle/>
        <a:p>
          <a:endParaRPr lang="ru-RU"/>
        </a:p>
      </dgm:t>
    </dgm:pt>
    <dgm:pt modelId="{F1B5D134-45DC-49F1-80FF-2E95A16EF5E9}" type="pres">
      <dgm:prSet presAssocID="{C463E9EC-6F53-4B95-BC4C-2A927D2DDEB0}" presName="imgShp" presStyleLbl="fgImgPlace1" presStyleIdx="2" presStyleCnt="4" custLinFactX="-9683" custLinFactNeighborX="-100000" custLinFactNeighborY="-27716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4471463E-D411-45C7-893C-099957105AD5}" type="pres">
      <dgm:prSet presAssocID="{C463E9EC-6F53-4B95-BC4C-2A927D2DDEB0}" presName="txShp" presStyleLbl="node1" presStyleIdx="2" presStyleCnt="4" custScaleX="131315" custScaleY="157129" custLinFactNeighborX="338" custLinFactNeighborY="-19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49ED3-3EA0-4DE2-913B-3C92DAC3DBD9}" type="pres">
      <dgm:prSet presAssocID="{548EC169-F5D4-4379-A5B1-2BF4C1D5E1C9}" presName="spacing" presStyleCnt="0"/>
      <dgm:spPr/>
      <dgm:t>
        <a:bodyPr/>
        <a:lstStyle/>
        <a:p>
          <a:endParaRPr lang="ru-RU"/>
        </a:p>
      </dgm:t>
    </dgm:pt>
    <dgm:pt modelId="{48325060-B4E5-4E6F-9344-0529845F2527}" type="pres">
      <dgm:prSet presAssocID="{115D2DAE-18C5-4244-A79E-45DC972D85E8}" presName="composite" presStyleCnt="0"/>
      <dgm:spPr/>
      <dgm:t>
        <a:bodyPr/>
        <a:lstStyle/>
        <a:p>
          <a:endParaRPr lang="ru-RU"/>
        </a:p>
      </dgm:t>
    </dgm:pt>
    <dgm:pt modelId="{E6485547-5CCE-4E21-BC7E-39F7B83284F9}" type="pres">
      <dgm:prSet presAssocID="{115D2DAE-18C5-4244-A79E-45DC972D85E8}" presName="imgShp" presStyleLbl="fgImgPlace1" presStyleIdx="3" presStyleCnt="4" custLinFactX="-5477" custLinFactNeighborX="-100000" custLinFactNeighborY="-33136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03CD985F-AB38-4117-92A5-DA716C6CF3E1}" type="pres">
      <dgm:prSet presAssocID="{115D2DAE-18C5-4244-A79E-45DC972D85E8}" presName="txShp" presStyleLbl="node1" presStyleIdx="3" presStyleCnt="4" custScaleX="131315" custScaleY="149721" custLinFactNeighborX="338" custLinFactNeighborY="-28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CB19BA-04B0-41AB-B51E-0A5FA7081DEF}" type="presOf" srcId="{8E977D12-0415-406C-94B9-BFEE3EF79D50}" destId="{7D14888F-BBAD-4C68-B1E2-4742D44AEC20}" srcOrd="0" destOrd="0" presId="urn:microsoft.com/office/officeart/2005/8/layout/vList3#2"/>
    <dgm:cxn modelId="{B5215650-71A7-455E-84C2-14FCCCF09825}" type="presOf" srcId="{F43ABCCE-58A3-4EBC-90DC-D6E63A9AAD50}" destId="{CA003C1D-1751-47D0-B9C8-91183AAD6F4F}" srcOrd="0" destOrd="0" presId="urn:microsoft.com/office/officeart/2005/8/layout/vList3#2"/>
    <dgm:cxn modelId="{1E7DCB54-9BC2-4F28-A6EB-64A099C7EDB8}" srcId="{AADC9DD1-DE79-48DD-99C0-62A049CE3D46}" destId="{F43ABCCE-58A3-4EBC-90DC-D6E63A9AAD50}" srcOrd="1" destOrd="0" parTransId="{592E868C-13AD-40DC-9523-BBD2C7284E56}" sibTransId="{5B58B27F-DB3D-404D-8E44-B404090F87DD}"/>
    <dgm:cxn modelId="{7D9E972E-92DF-4E32-9D2B-E33E34C8DBDA}" type="presOf" srcId="{C463E9EC-6F53-4B95-BC4C-2A927D2DDEB0}" destId="{4471463E-D411-45C7-893C-099957105AD5}" srcOrd="0" destOrd="0" presId="urn:microsoft.com/office/officeart/2005/8/layout/vList3#2"/>
    <dgm:cxn modelId="{495DD7DA-142F-4F63-8D4B-E85FA7A46ABD}" srcId="{AADC9DD1-DE79-48DD-99C0-62A049CE3D46}" destId="{8E977D12-0415-406C-94B9-BFEE3EF79D50}" srcOrd="0" destOrd="0" parTransId="{AD282EFD-AAC8-4ECD-8D12-77AC3F0A4463}" sibTransId="{9FD886EA-6EE2-4364-A70E-F318C3131FE1}"/>
    <dgm:cxn modelId="{3299DB6B-2745-42CE-BDC9-3AFA6EBC14B3}" srcId="{AADC9DD1-DE79-48DD-99C0-62A049CE3D46}" destId="{C463E9EC-6F53-4B95-BC4C-2A927D2DDEB0}" srcOrd="2" destOrd="0" parTransId="{C497DB1D-6C16-47BE-93F9-C5AA8B5D6060}" sibTransId="{548EC169-F5D4-4379-A5B1-2BF4C1D5E1C9}"/>
    <dgm:cxn modelId="{9A989A7F-281C-4482-B9B4-0FB18F02B307}" type="presOf" srcId="{AADC9DD1-DE79-48DD-99C0-62A049CE3D46}" destId="{883E9B3F-42AE-42CE-8854-54E8AEE79896}" srcOrd="0" destOrd="0" presId="urn:microsoft.com/office/officeart/2005/8/layout/vList3#2"/>
    <dgm:cxn modelId="{3F877F24-AF15-4373-98F5-AD4C20FD79A6}" type="presOf" srcId="{115D2DAE-18C5-4244-A79E-45DC972D85E8}" destId="{03CD985F-AB38-4117-92A5-DA716C6CF3E1}" srcOrd="0" destOrd="0" presId="urn:microsoft.com/office/officeart/2005/8/layout/vList3#2"/>
    <dgm:cxn modelId="{BA6469CA-9093-4EE2-986B-1551E3D38EB9}" srcId="{AADC9DD1-DE79-48DD-99C0-62A049CE3D46}" destId="{115D2DAE-18C5-4244-A79E-45DC972D85E8}" srcOrd="3" destOrd="0" parTransId="{C0A1C2E3-CA43-4062-8CA8-22A3F7C462DA}" sibTransId="{D7A13F2C-4943-43CB-81CE-8EFE036E8DEB}"/>
    <dgm:cxn modelId="{7D065167-4464-4562-BC06-1115D1EC0BCE}" type="presParOf" srcId="{883E9B3F-42AE-42CE-8854-54E8AEE79896}" destId="{D7417029-B9F0-4304-A736-6A4F285258D9}" srcOrd="0" destOrd="0" presId="urn:microsoft.com/office/officeart/2005/8/layout/vList3#2"/>
    <dgm:cxn modelId="{E0DFD445-473B-4A3A-ABD9-449D1C11C287}" type="presParOf" srcId="{D7417029-B9F0-4304-A736-6A4F285258D9}" destId="{4B546501-9061-4068-982E-42E3F7820CB8}" srcOrd="0" destOrd="0" presId="urn:microsoft.com/office/officeart/2005/8/layout/vList3#2"/>
    <dgm:cxn modelId="{AFCA69D1-DECA-4E5E-82C9-86E4BF16B49F}" type="presParOf" srcId="{D7417029-B9F0-4304-A736-6A4F285258D9}" destId="{7D14888F-BBAD-4C68-B1E2-4742D44AEC20}" srcOrd="1" destOrd="0" presId="urn:microsoft.com/office/officeart/2005/8/layout/vList3#2"/>
    <dgm:cxn modelId="{A63B2BE3-516A-47F4-B34B-F8245DBFCA67}" type="presParOf" srcId="{883E9B3F-42AE-42CE-8854-54E8AEE79896}" destId="{03E5E7C5-3372-4A05-BF51-BCAD47410B52}" srcOrd="1" destOrd="0" presId="urn:microsoft.com/office/officeart/2005/8/layout/vList3#2"/>
    <dgm:cxn modelId="{55A71C08-4929-455D-828E-AEC67E41E512}" type="presParOf" srcId="{883E9B3F-42AE-42CE-8854-54E8AEE79896}" destId="{ED206E64-C2DC-49EC-8A47-6A15CEC99E57}" srcOrd="2" destOrd="0" presId="urn:microsoft.com/office/officeart/2005/8/layout/vList3#2"/>
    <dgm:cxn modelId="{86AEE6D2-7366-48EA-B825-7304B4090C5F}" type="presParOf" srcId="{ED206E64-C2DC-49EC-8A47-6A15CEC99E57}" destId="{2455E8EF-2CCC-486C-BA4F-C70D21620408}" srcOrd="0" destOrd="0" presId="urn:microsoft.com/office/officeart/2005/8/layout/vList3#2"/>
    <dgm:cxn modelId="{E6FC9607-E26B-4523-9E16-EE466B400F7E}" type="presParOf" srcId="{ED206E64-C2DC-49EC-8A47-6A15CEC99E57}" destId="{CA003C1D-1751-47D0-B9C8-91183AAD6F4F}" srcOrd="1" destOrd="0" presId="urn:microsoft.com/office/officeart/2005/8/layout/vList3#2"/>
    <dgm:cxn modelId="{5220A08C-1B04-427C-A513-15FB04C4CEAC}" type="presParOf" srcId="{883E9B3F-42AE-42CE-8854-54E8AEE79896}" destId="{3A0CF79E-8D59-428B-8574-99EFEE0F36AC}" srcOrd="3" destOrd="0" presId="urn:microsoft.com/office/officeart/2005/8/layout/vList3#2"/>
    <dgm:cxn modelId="{692ADCEC-3186-4909-A5C9-4F77F5434B87}" type="presParOf" srcId="{883E9B3F-42AE-42CE-8854-54E8AEE79896}" destId="{E09C695C-4F4C-427F-8F16-0F785BDA10EA}" srcOrd="4" destOrd="0" presId="urn:microsoft.com/office/officeart/2005/8/layout/vList3#2"/>
    <dgm:cxn modelId="{B087CA64-47AD-405D-A58D-1C2A092C3C0E}" type="presParOf" srcId="{E09C695C-4F4C-427F-8F16-0F785BDA10EA}" destId="{F1B5D134-45DC-49F1-80FF-2E95A16EF5E9}" srcOrd="0" destOrd="0" presId="urn:microsoft.com/office/officeart/2005/8/layout/vList3#2"/>
    <dgm:cxn modelId="{95425D9A-2369-4EF1-9F7D-1EBEDE249B57}" type="presParOf" srcId="{E09C695C-4F4C-427F-8F16-0F785BDA10EA}" destId="{4471463E-D411-45C7-893C-099957105AD5}" srcOrd="1" destOrd="0" presId="urn:microsoft.com/office/officeart/2005/8/layout/vList3#2"/>
    <dgm:cxn modelId="{B667BBFB-9517-4116-89DB-4F311EE0D880}" type="presParOf" srcId="{883E9B3F-42AE-42CE-8854-54E8AEE79896}" destId="{F2049ED3-3EA0-4DE2-913B-3C92DAC3DBD9}" srcOrd="5" destOrd="0" presId="urn:microsoft.com/office/officeart/2005/8/layout/vList3#2"/>
    <dgm:cxn modelId="{8915832A-A566-45D1-85E3-EFD0C097A4B0}" type="presParOf" srcId="{883E9B3F-42AE-42CE-8854-54E8AEE79896}" destId="{48325060-B4E5-4E6F-9344-0529845F2527}" srcOrd="6" destOrd="0" presId="urn:microsoft.com/office/officeart/2005/8/layout/vList3#2"/>
    <dgm:cxn modelId="{66895951-BF02-4789-892A-3E51DE27E42B}" type="presParOf" srcId="{48325060-B4E5-4E6F-9344-0529845F2527}" destId="{E6485547-5CCE-4E21-BC7E-39F7B83284F9}" srcOrd="0" destOrd="0" presId="urn:microsoft.com/office/officeart/2005/8/layout/vList3#2"/>
    <dgm:cxn modelId="{2BDE5409-0E4D-47D8-9017-8EA039F571C4}" type="presParOf" srcId="{48325060-B4E5-4E6F-9344-0529845F2527}" destId="{03CD985F-AB38-4117-92A5-DA716C6CF3E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3E276D-3B4A-48FD-951E-2E8AC05C6ECA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8655351-1F73-4F52-913A-F4276FD456BD}">
      <dgm:prSet phldrT="[Текст]" custT="1"/>
      <dgm:spPr>
        <a:solidFill>
          <a:srgbClr val="00CC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Основные проблемы, обозначенные  сотрудниками</a:t>
          </a:r>
          <a:endParaRPr lang="ru-RU" sz="1600" b="1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30219664-B80F-44F3-9F9D-F74BB69A237F}" type="parTrans" cxnId="{4AD40B95-5148-4444-BDA9-F5880CAFE190}">
      <dgm:prSet/>
      <dgm:spPr/>
      <dgm:t>
        <a:bodyPr/>
        <a:lstStyle/>
        <a:p>
          <a:endParaRPr lang="ru-RU"/>
        </a:p>
      </dgm:t>
    </dgm:pt>
    <dgm:pt modelId="{8C206BAF-F344-4EAA-B3D8-208B90EC7764}" type="sibTrans" cxnId="{4AD40B95-5148-4444-BDA9-F5880CAFE190}">
      <dgm:prSet/>
      <dgm:spPr/>
      <dgm:t>
        <a:bodyPr/>
        <a:lstStyle/>
        <a:p>
          <a:endParaRPr lang="ru-RU"/>
        </a:p>
      </dgm:t>
    </dgm:pt>
    <dgm:pt modelId="{B1779EF6-DD09-40CD-93C6-DD41B3530E8A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унифицированных шаблонов приема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57A24DE9-6629-4082-8E07-9DBED12378EC}" type="parTrans" cxnId="{7058745E-60F9-4466-9849-EFADDCF61DF7}">
      <dgm:prSet/>
      <dgm:spPr/>
      <dgm:t>
        <a:bodyPr/>
        <a:lstStyle/>
        <a:p>
          <a:endParaRPr lang="ru-RU"/>
        </a:p>
      </dgm:t>
    </dgm:pt>
    <dgm:pt modelId="{6C510E3C-3833-4465-B2A2-6F4F453BEC96}" type="sibTrans" cxnId="{7058745E-60F9-4466-9849-EFADDCF61DF7}">
      <dgm:prSet/>
      <dgm:spPr/>
      <dgm:t>
        <a:bodyPr/>
        <a:lstStyle/>
        <a:p>
          <a:endParaRPr lang="ru-RU"/>
        </a:p>
      </dgm:t>
    </dgm:pt>
    <dgm:pt modelId="{8C5FC484-CFFC-43CB-9376-CC8404F2F617}">
      <dgm:prSet custT="1"/>
      <dgm:spPr>
        <a:solidFill>
          <a:srgbClr val="00CC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Основные  проблемы, обозначенные пациентами</a:t>
          </a:r>
          <a:endParaRPr lang="ru-RU" sz="1600" b="1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2ADE055D-5C3C-4A4A-9027-34EB691F50B3}" type="parTrans" cxnId="{8B0C5D2D-2483-4134-96FD-4835C7D907F2}">
      <dgm:prSet/>
      <dgm:spPr/>
      <dgm:t>
        <a:bodyPr/>
        <a:lstStyle/>
        <a:p>
          <a:endParaRPr lang="ru-RU"/>
        </a:p>
      </dgm:t>
    </dgm:pt>
    <dgm:pt modelId="{20F04201-2B0A-4CC8-9715-EBA018B9A8B1}" type="sibTrans" cxnId="{8B0C5D2D-2483-4134-96FD-4835C7D907F2}">
      <dgm:prSet/>
      <dgm:spPr/>
      <dgm:t>
        <a:bodyPr/>
        <a:lstStyle/>
        <a:p>
          <a:endParaRPr lang="ru-RU"/>
        </a:p>
      </dgm:t>
    </dgm:pt>
    <dgm:pt modelId="{481C132A-C0CE-4B6E-9CB6-081E6124A79D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кабинета для неотложной помощи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66A01248-BF0F-439A-A992-79FB35891380}" type="parTrans" cxnId="{A2BD391A-490F-4786-8EEA-2438DA8FF90D}">
      <dgm:prSet/>
      <dgm:spPr/>
      <dgm:t>
        <a:bodyPr/>
        <a:lstStyle/>
        <a:p>
          <a:endParaRPr lang="ru-RU"/>
        </a:p>
      </dgm:t>
    </dgm:pt>
    <dgm:pt modelId="{A07FCE25-8799-43C6-A45E-2101AD3BD306}" type="sibTrans" cxnId="{A2BD391A-490F-4786-8EEA-2438DA8FF90D}">
      <dgm:prSet/>
      <dgm:spPr/>
      <dgm:t>
        <a:bodyPr/>
        <a:lstStyle/>
        <a:p>
          <a:endParaRPr lang="ru-RU"/>
        </a:p>
      </dgm:t>
    </dgm:pt>
    <dgm:pt modelId="{A967C9E5-584B-4425-8B98-2006B8DDA9C2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err="1" smtClean="0">
              <a:latin typeface="Verdana" panose="020B0604030504040204" pitchFamily="34" charset="0"/>
              <a:cs typeface="Arial" panose="020B0604020202020204" pitchFamily="34" charset="0"/>
            </a:rPr>
            <a:t>Неукомплектованность</a:t>
          </a:r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 кадрами в  терапевтическом отделении (3 участка без врача)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85CE0050-FFA0-4B02-97F7-1859DAC7332A}" type="parTrans" cxnId="{541AE978-D6CE-46FC-B741-8FAEFDC78DFA}">
      <dgm:prSet/>
      <dgm:spPr/>
      <dgm:t>
        <a:bodyPr/>
        <a:lstStyle/>
        <a:p>
          <a:endParaRPr lang="ru-RU"/>
        </a:p>
      </dgm:t>
    </dgm:pt>
    <dgm:pt modelId="{9E03C2FC-78F5-46B8-838C-A44B9514D0CE}" type="sibTrans" cxnId="{541AE978-D6CE-46FC-B741-8FAEFDC78DFA}">
      <dgm:prSet/>
      <dgm:spPr/>
      <dgm:t>
        <a:bodyPr/>
        <a:lstStyle/>
        <a:p>
          <a:endParaRPr lang="ru-RU"/>
        </a:p>
      </dgm:t>
    </dgm:pt>
    <dgm:pt modelId="{8589067D-24D1-4E33-8A80-46C4C889187F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272765-3B05-4D6B-80E0-EEDC5F814C9D}" type="parTrans" cxnId="{67A448F3-4AAF-4D67-B4DA-181B7FDF92BA}">
      <dgm:prSet/>
      <dgm:spPr/>
      <dgm:t>
        <a:bodyPr/>
        <a:lstStyle/>
        <a:p>
          <a:endParaRPr lang="ru-RU"/>
        </a:p>
      </dgm:t>
    </dgm:pt>
    <dgm:pt modelId="{31563E9C-C67F-4CA5-959C-6FC06E9D6155}" type="sibTrans" cxnId="{67A448F3-4AAF-4D67-B4DA-181B7FDF92BA}">
      <dgm:prSet/>
      <dgm:spPr/>
      <dgm:t>
        <a:bodyPr/>
        <a:lstStyle/>
        <a:p>
          <a:endParaRPr lang="ru-RU"/>
        </a:p>
      </dgm:t>
    </dgm:pt>
    <dgm:pt modelId="{E11E5257-E76C-45E6-988C-1C703BD0A6A8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Обновление компьютерной техники (замена «тонких клиентов»)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3BD96E40-EC4A-4E50-9C63-E53BD1E9EADF}" type="parTrans" cxnId="{3CB92B64-82CB-4812-A9AC-D00FD5B552DC}">
      <dgm:prSet/>
      <dgm:spPr/>
      <dgm:t>
        <a:bodyPr/>
        <a:lstStyle/>
        <a:p>
          <a:endParaRPr lang="ru-RU"/>
        </a:p>
      </dgm:t>
    </dgm:pt>
    <dgm:pt modelId="{C93B74C8-B769-4708-861C-483B896E8DA6}" type="sibTrans" cxnId="{3CB92B64-82CB-4812-A9AC-D00FD5B552DC}">
      <dgm:prSet/>
      <dgm:spPr/>
      <dgm:t>
        <a:bodyPr/>
        <a:lstStyle/>
        <a:p>
          <a:endParaRPr lang="ru-RU"/>
        </a:p>
      </dgm:t>
    </dgm:pt>
    <dgm:pt modelId="{B5E48D3E-B963-4D5C-B03F-7561F6B18551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 единой информационной системы для быстрого обмена информацией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FF49B020-46AF-42A0-B6B0-35AD0365F38B}" type="parTrans" cxnId="{49ACC418-0DBD-4ACA-B810-6A1C8CB44806}">
      <dgm:prSet/>
      <dgm:spPr/>
      <dgm:t>
        <a:bodyPr/>
        <a:lstStyle/>
        <a:p>
          <a:endParaRPr lang="ru-RU"/>
        </a:p>
      </dgm:t>
    </dgm:pt>
    <dgm:pt modelId="{E4EA89C5-EE70-4B3E-8041-8D63A7A9B845}" type="sibTrans" cxnId="{49ACC418-0DBD-4ACA-B810-6A1C8CB44806}">
      <dgm:prSet/>
      <dgm:spPr/>
      <dgm:t>
        <a:bodyPr/>
        <a:lstStyle/>
        <a:p>
          <a:endParaRPr lang="ru-RU"/>
        </a:p>
      </dgm:t>
    </dgm:pt>
    <dgm:pt modelId="{66AB21E7-D43C-49F6-A01F-53838D2E6AC7}">
      <dgm:prSet phldrT="[Текст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ru-RU" sz="14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четкого разделения функций между врачом и медицинской сестрой </a:t>
          </a:r>
          <a:endParaRPr lang="ru-RU" sz="1400" dirty="0"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BAA794BA-D020-4E2E-9138-C657EE7B068E}" type="parTrans" cxnId="{CA49A545-9652-4D26-92E4-E04A32895996}">
      <dgm:prSet/>
      <dgm:spPr/>
      <dgm:t>
        <a:bodyPr/>
        <a:lstStyle/>
        <a:p>
          <a:endParaRPr lang="ru-RU"/>
        </a:p>
      </dgm:t>
    </dgm:pt>
    <dgm:pt modelId="{105DC38F-9313-4DF4-A13C-948A81E84E37}" type="sibTrans" cxnId="{CA49A545-9652-4D26-92E4-E04A32895996}">
      <dgm:prSet/>
      <dgm:spPr/>
      <dgm:t>
        <a:bodyPr/>
        <a:lstStyle/>
        <a:p>
          <a:endParaRPr lang="ru-RU"/>
        </a:p>
      </dgm:t>
    </dgm:pt>
    <dgm:pt modelId="{6A84A26E-460F-4807-9229-F22DF64A906C}" type="pres">
      <dgm:prSet presAssocID="{CA3E276D-3B4A-48FD-951E-2E8AC05C6E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C78AE1-5B37-41FB-8621-612EA4B131A6}" type="pres">
      <dgm:prSet presAssocID="{C8655351-1F73-4F52-913A-F4276FD456BD}" presName="linNode" presStyleCnt="0"/>
      <dgm:spPr/>
    </dgm:pt>
    <dgm:pt modelId="{F951F26B-46EA-4EDA-8F95-FD90C62A05C7}" type="pres">
      <dgm:prSet presAssocID="{C8655351-1F73-4F52-913A-F4276FD456BD}" presName="parentText" presStyleLbl="node1" presStyleIdx="0" presStyleCnt="2" custScaleX="66476" custLinFactNeighborX="-80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D8E33-C935-4D5E-8318-0F5B78737EAD}" type="pres">
      <dgm:prSet presAssocID="{C8655351-1F73-4F52-913A-F4276FD456BD}" presName="descendantText" presStyleLbl="alignAccFollowNode1" presStyleIdx="0" presStyleCnt="1" custScaleX="113469" custScaleY="149981" custLinFactNeighborX="-571" custLinFactNeighborY="-6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31F90-7DD8-433E-AA08-C9055C568C0B}" type="pres">
      <dgm:prSet presAssocID="{8C206BAF-F344-4EAA-B3D8-208B90EC7764}" presName="sp" presStyleCnt="0"/>
      <dgm:spPr/>
    </dgm:pt>
    <dgm:pt modelId="{5F6BEA49-7C37-4A60-82F0-4F1DA2D5D63D}" type="pres">
      <dgm:prSet presAssocID="{8C5FC484-CFFC-43CB-9376-CC8404F2F617}" presName="linNode" presStyleCnt="0"/>
      <dgm:spPr/>
    </dgm:pt>
    <dgm:pt modelId="{3B47E9C5-B80D-4405-8AC5-90C90A545C50}" type="pres">
      <dgm:prSet presAssocID="{8C5FC484-CFFC-43CB-9376-CC8404F2F617}" presName="parentText" presStyleLbl="node1" presStyleIdx="1" presStyleCnt="2" custScaleX="66476" custLinFactNeighborX="-4254" custLinFactNeighborY="90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448F3-4AAF-4D67-B4DA-181B7FDF92BA}" srcId="{C8655351-1F73-4F52-913A-F4276FD456BD}" destId="{8589067D-24D1-4E33-8A80-46C4C889187F}" srcOrd="6" destOrd="0" parTransId="{6E272765-3B05-4D6B-80E0-EEDC5F814C9D}" sibTransId="{31563E9C-C67F-4CA5-959C-6FC06E9D6155}"/>
    <dgm:cxn modelId="{57977E7D-5469-4B1C-9C74-CE2BB9EA5D8D}" type="presOf" srcId="{C8655351-1F73-4F52-913A-F4276FD456BD}" destId="{F951F26B-46EA-4EDA-8F95-FD90C62A05C7}" srcOrd="0" destOrd="0" presId="urn:microsoft.com/office/officeart/2005/8/layout/vList5"/>
    <dgm:cxn modelId="{7058745E-60F9-4466-9849-EFADDCF61DF7}" srcId="{C8655351-1F73-4F52-913A-F4276FD456BD}" destId="{B1779EF6-DD09-40CD-93C6-DD41B3530E8A}" srcOrd="0" destOrd="0" parTransId="{57A24DE9-6629-4082-8E07-9DBED12378EC}" sibTransId="{6C510E3C-3833-4465-B2A2-6F4F453BEC96}"/>
    <dgm:cxn modelId="{CA49A545-9652-4D26-92E4-E04A32895996}" srcId="{C8655351-1F73-4F52-913A-F4276FD456BD}" destId="{66AB21E7-D43C-49F6-A01F-53838D2E6AC7}" srcOrd="5" destOrd="0" parTransId="{BAA794BA-D020-4E2E-9138-C657EE7B068E}" sibTransId="{105DC38F-9313-4DF4-A13C-948A81E84E37}"/>
    <dgm:cxn modelId="{9E722F8D-9FCE-4318-B433-4DE86C997070}" type="presOf" srcId="{A967C9E5-584B-4425-8B98-2006B8DDA9C2}" destId="{E67D8E33-C935-4D5E-8318-0F5B78737EAD}" srcOrd="0" destOrd="2" presId="urn:microsoft.com/office/officeart/2005/8/layout/vList5"/>
    <dgm:cxn modelId="{541AE978-D6CE-46FC-B741-8FAEFDC78DFA}" srcId="{C8655351-1F73-4F52-913A-F4276FD456BD}" destId="{A967C9E5-584B-4425-8B98-2006B8DDA9C2}" srcOrd="2" destOrd="0" parTransId="{85CE0050-FFA0-4B02-97F7-1859DAC7332A}" sibTransId="{9E03C2FC-78F5-46B8-838C-A44B9514D0CE}"/>
    <dgm:cxn modelId="{55E7C949-A7AE-4DBE-8DB2-8F925090BB7D}" type="presOf" srcId="{481C132A-C0CE-4B6E-9CB6-081E6124A79D}" destId="{E67D8E33-C935-4D5E-8318-0F5B78737EAD}" srcOrd="0" destOrd="1" presId="urn:microsoft.com/office/officeart/2005/8/layout/vList5"/>
    <dgm:cxn modelId="{49ACC418-0DBD-4ACA-B810-6A1C8CB44806}" srcId="{C8655351-1F73-4F52-913A-F4276FD456BD}" destId="{B5E48D3E-B963-4D5C-B03F-7561F6B18551}" srcOrd="4" destOrd="0" parTransId="{FF49B020-46AF-42A0-B6B0-35AD0365F38B}" sibTransId="{E4EA89C5-EE70-4B3E-8041-8D63A7A9B845}"/>
    <dgm:cxn modelId="{9C7F203D-6DC4-4E64-A9DD-5BACC5889210}" type="presOf" srcId="{8C5FC484-CFFC-43CB-9376-CC8404F2F617}" destId="{3B47E9C5-B80D-4405-8AC5-90C90A545C50}" srcOrd="0" destOrd="0" presId="urn:microsoft.com/office/officeart/2005/8/layout/vList5"/>
    <dgm:cxn modelId="{1D888EE3-D352-4299-903A-3CDF8BE90F0F}" type="presOf" srcId="{E11E5257-E76C-45E6-988C-1C703BD0A6A8}" destId="{E67D8E33-C935-4D5E-8318-0F5B78737EAD}" srcOrd="0" destOrd="3" presId="urn:microsoft.com/office/officeart/2005/8/layout/vList5"/>
    <dgm:cxn modelId="{A5C9125C-A6F9-47A1-BCDD-4D8A90012556}" type="presOf" srcId="{CA3E276D-3B4A-48FD-951E-2E8AC05C6ECA}" destId="{6A84A26E-460F-4807-9229-F22DF64A906C}" srcOrd="0" destOrd="0" presId="urn:microsoft.com/office/officeart/2005/8/layout/vList5"/>
    <dgm:cxn modelId="{A2BD391A-490F-4786-8EEA-2438DA8FF90D}" srcId="{C8655351-1F73-4F52-913A-F4276FD456BD}" destId="{481C132A-C0CE-4B6E-9CB6-081E6124A79D}" srcOrd="1" destOrd="0" parTransId="{66A01248-BF0F-439A-A992-79FB35891380}" sibTransId="{A07FCE25-8799-43C6-A45E-2101AD3BD306}"/>
    <dgm:cxn modelId="{0FE666CA-4294-4D17-904D-F1FFBC51F32E}" type="presOf" srcId="{8589067D-24D1-4E33-8A80-46C4C889187F}" destId="{E67D8E33-C935-4D5E-8318-0F5B78737EAD}" srcOrd="0" destOrd="6" presId="urn:microsoft.com/office/officeart/2005/8/layout/vList5"/>
    <dgm:cxn modelId="{4AD40B95-5148-4444-BDA9-F5880CAFE190}" srcId="{CA3E276D-3B4A-48FD-951E-2E8AC05C6ECA}" destId="{C8655351-1F73-4F52-913A-F4276FD456BD}" srcOrd="0" destOrd="0" parTransId="{30219664-B80F-44F3-9F9D-F74BB69A237F}" sibTransId="{8C206BAF-F344-4EAA-B3D8-208B90EC7764}"/>
    <dgm:cxn modelId="{3CB92B64-82CB-4812-A9AC-D00FD5B552DC}" srcId="{C8655351-1F73-4F52-913A-F4276FD456BD}" destId="{E11E5257-E76C-45E6-988C-1C703BD0A6A8}" srcOrd="3" destOrd="0" parTransId="{3BD96E40-EC4A-4E50-9C63-E53BD1E9EADF}" sibTransId="{C93B74C8-B769-4708-861C-483B896E8DA6}"/>
    <dgm:cxn modelId="{39406583-F79A-40E4-A5A1-97EE614A793F}" type="presOf" srcId="{B5E48D3E-B963-4D5C-B03F-7561F6B18551}" destId="{E67D8E33-C935-4D5E-8318-0F5B78737EAD}" srcOrd="0" destOrd="4" presId="urn:microsoft.com/office/officeart/2005/8/layout/vList5"/>
    <dgm:cxn modelId="{AB34542B-7C15-43D6-A40A-EA641E286633}" type="presOf" srcId="{66AB21E7-D43C-49F6-A01F-53838D2E6AC7}" destId="{E67D8E33-C935-4D5E-8318-0F5B78737EAD}" srcOrd="0" destOrd="5" presId="urn:microsoft.com/office/officeart/2005/8/layout/vList5"/>
    <dgm:cxn modelId="{CD43A032-2C87-45FF-9283-429FF5E0F4BD}" type="presOf" srcId="{B1779EF6-DD09-40CD-93C6-DD41B3530E8A}" destId="{E67D8E33-C935-4D5E-8318-0F5B78737EAD}" srcOrd="0" destOrd="0" presId="urn:microsoft.com/office/officeart/2005/8/layout/vList5"/>
    <dgm:cxn modelId="{8B0C5D2D-2483-4134-96FD-4835C7D907F2}" srcId="{CA3E276D-3B4A-48FD-951E-2E8AC05C6ECA}" destId="{8C5FC484-CFFC-43CB-9376-CC8404F2F617}" srcOrd="1" destOrd="0" parTransId="{2ADE055D-5C3C-4A4A-9027-34EB691F50B3}" sibTransId="{20F04201-2B0A-4CC8-9715-EBA018B9A8B1}"/>
    <dgm:cxn modelId="{BA98AD66-4601-4DD8-A0B0-18CD96194B81}" type="presParOf" srcId="{6A84A26E-460F-4807-9229-F22DF64A906C}" destId="{E7C78AE1-5B37-41FB-8621-612EA4B131A6}" srcOrd="0" destOrd="0" presId="urn:microsoft.com/office/officeart/2005/8/layout/vList5"/>
    <dgm:cxn modelId="{45024286-20B5-433A-B761-25C318E8093C}" type="presParOf" srcId="{E7C78AE1-5B37-41FB-8621-612EA4B131A6}" destId="{F951F26B-46EA-4EDA-8F95-FD90C62A05C7}" srcOrd="0" destOrd="0" presId="urn:microsoft.com/office/officeart/2005/8/layout/vList5"/>
    <dgm:cxn modelId="{3EC31F5E-D39E-41A4-B9F4-4E1823FD2052}" type="presParOf" srcId="{E7C78AE1-5B37-41FB-8621-612EA4B131A6}" destId="{E67D8E33-C935-4D5E-8318-0F5B78737EAD}" srcOrd="1" destOrd="0" presId="urn:microsoft.com/office/officeart/2005/8/layout/vList5"/>
    <dgm:cxn modelId="{F036FF5B-2D91-4A5A-B46A-A555DCD5112F}" type="presParOf" srcId="{6A84A26E-460F-4807-9229-F22DF64A906C}" destId="{E9531F90-7DD8-433E-AA08-C9055C568C0B}" srcOrd="1" destOrd="0" presId="urn:microsoft.com/office/officeart/2005/8/layout/vList5"/>
    <dgm:cxn modelId="{29754118-9B7F-42E9-AC8F-79642AAACA51}" type="presParOf" srcId="{6A84A26E-460F-4807-9229-F22DF64A906C}" destId="{5F6BEA49-7C37-4A60-82F0-4F1DA2D5D63D}" srcOrd="2" destOrd="0" presId="urn:microsoft.com/office/officeart/2005/8/layout/vList5"/>
    <dgm:cxn modelId="{8A38F765-7E51-4D31-ABAF-47A21D03D63E}" type="presParOf" srcId="{5F6BEA49-7C37-4A60-82F0-4F1DA2D5D63D}" destId="{3B47E9C5-B80D-4405-8AC5-90C90A545C5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4E74DD-A14E-4F0C-9160-5C885E3BCC7E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95578DA-3524-472A-88FB-1B4C10027174}">
      <dgm:prSet phldrT="[Текст]" custT="1"/>
      <dgm:spPr>
        <a:solidFill>
          <a:srgbClr val="B8E08C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Время ожидания приема терапевта сокращено с 25 до 10 мин.</a:t>
          </a:r>
          <a:endParaRPr lang="ru-RU" sz="16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9808176C-B8EB-4951-9A4C-8BA651BC263B}" type="parTrans" cxnId="{4AADF63C-BE32-4850-8E68-43F0E80280EF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C465BF-D045-40BD-BB33-BC255E647710}" type="sibTrans" cxnId="{4AADF63C-BE32-4850-8E68-43F0E80280EF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06B9C0C-78FB-4DAC-86AB-59440763C26F}">
      <dgm:prSet phldrT="[Текст]" custT="1"/>
      <dgm:spPr>
        <a:solidFill>
          <a:srgbClr val="B8E08C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Процесс прохождения 1 этапа диспансеризации с 4,5 до 2,5 часов 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D6F9859-65B1-4666-9D7A-93D42CD834A5}" type="parTrans" cxnId="{3172DC9B-4FF0-4A9C-8287-4C67B559DF1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10B5156-CBC3-4B47-9889-661BE42ED592}" type="sibTrans" cxnId="{3172DC9B-4FF0-4A9C-8287-4C67B559DF1E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F5E92E7-4DE4-42A9-BBEE-4A0D5E04106B}">
      <dgm:prSet phldrT="[Текст]" custT="1"/>
      <dgm:spPr>
        <a:solidFill>
          <a:srgbClr val="B8E08C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Время ожидания в регистратуру сократилось с 15 до 4 мин.</a:t>
          </a: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49C7FF9-01B0-4505-B603-60E8D1B2114A}" type="parTrans" cxnId="{EDCEDD19-368E-4221-9B60-790CA7062206}">
      <dgm:prSet/>
      <dgm:spPr/>
      <dgm:t>
        <a:bodyPr/>
        <a:lstStyle/>
        <a:p>
          <a:endParaRPr lang="ru-RU" sz="1600">
            <a:solidFill>
              <a:srgbClr val="002060"/>
            </a:solidFill>
          </a:endParaRPr>
        </a:p>
      </dgm:t>
    </dgm:pt>
    <dgm:pt modelId="{CF95A685-1698-4A3E-8150-B6BAEB0D23CB}" type="sibTrans" cxnId="{EDCEDD19-368E-4221-9B60-790CA7062206}">
      <dgm:prSet/>
      <dgm:spPr/>
      <dgm:t>
        <a:bodyPr/>
        <a:lstStyle/>
        <a:p>
          <a:endParaRPr lang="ru-RU" sz="1600">
            <a:solidFill>
              <a:srgbClr val="002060"/>
            </a:solidFill>
          </a:endParaRPr>
        </a:p>
      </dgm:t>
    </dgm:pt>
    <dgm:pt modelId="{14C0409A-5AB4-4BF5-A26F-E4E70A586BA3}" type="pres">
      <dgm:prSet presAssocID="{084E74DD-A14E-4F0C-9160-5C885E3BCC7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42B277C-F29D-4CB5-9B6D-9C55CF626C8E}" type="pres">
      <dgm:prSet presAssocID="{084E74DD-A14E-4F0C-9160-5C885E3BCC7E}" presName="Name1" presStyleCnt="0"/>
      <dgm:spPr/>
      <dgm:t>
        <a:bodyPr/>
        <a:lstStyle/>
        <a:p>
          <a:endParaRPr lang="ru-RU"/>
        </a:p>
      </dgm:t>
    </dgm:pt>
    <dgm:pt modelId="{A566C81D-5D0C-415A-B8E5-14AA7C5E96AF}" type="pres">
      <dgm:prSet presAssocID="{084E74DD-A14E-4F0C-9160-5C885E3BCC7E}" presName="cycle" presStyleCnt="0"/>
      <dgm:spPr/>
      <dgm:t>
        <a:bodyPr/>
        <a:lstStyle/>
        <a:p>
          <a:endParaRPr lang="ru-RU"/>
        </a:p>
      </dgm:t>
    </dgm:pt>
    <dgm:pt modelId="{81CC1E10-06F5-4A73-828E-6AB1E59CFADA}" type="pres">
      <dgm:prSet presAssocID="{084E74DD-A14E-4F0C-9160-5C885E3BCC7E}" presName="srcNode" presStyleLbl="node1" presStyleIdx="0" presStyleCnt="3"/>
      <dgm:spPr/>
      <dgm:t>
        <a:bodyPr/>
        <a:lstStyle/>
        <a:p>
          <a:endParaRPr lang="ru-RU"/>
        </a:p>
      </dgm:t>
    </dgm:pt>
    <dgm:pt modelId="{F06BF716-BD5E-4333-B5B5-ADF26563BB64}" type="pres">
      <dgm:prSet presAssocID="{084E74DD-A14E-4F0C-9160-5C885E3BCC7E}" presName="conn" presStyleLbl="parChTrans1D2" presStyleIdx="0" presStyleCnt="1" custLinFactNeighborX="1178" custLinFactNeighborY="2660"/>
      <dgm:spPr/>
      <dgm:t>
        <a:bodyPr/>
        <a:lstStyle/>
        <a:p>
          <a:endParaRPr lang="ru-RU"/>
        </a:p>
      </dgm:t>
    </dgm:pt>
    <dgm:pt modelId="{46E59A18-75AC-4F2F-A958-A421087067A3}" type="pres">
      <dgm:prSet presAssocID="{084E74DD-A14E-4F0C-9160-5C885E3BCC7E}" presName="extraNode" presStyleLbl="node1" presStyleIdx="0" presStyleCnt="3"/>
      <dgm:spPr/>
      <dgm:t>
        <a:bodyPr/>
        <a:lstStyle/>
        <a:p>
          <a:endParaRPr lang="ru-RU"/>
        </a:p>
      </dgm:t>
    </dgm:pt>
    <dgm:pt modelId="{6C17FBEE-0C43-4FA6-9F67-BED95830D97B}" type="pres">
      <dgm:prSet presAssocID="{084E74DD-A14E-4F0C-9160-5C885E3BCC7E}" presName="dstNode" presStyleLbl="node1" presStyleIdx="0" presStyleCnt="3"/>
      <dgm:spPr/>
      <dgm:t>
        <a:bodyPr/>
        <a:lstStyle/>
        <a:p>
          <a:endParaRPr lang="ru-RU"/>
        </a:p>
      </dgm:t>
    </dgm:pt>
    <dgm:pt modelId="{9087AB48-8359-4D4C-A8A6-649CF0D94A82}" type="pres">
      <dgm:prSet presAssocID="{1F5E92E7-4DE4-42A9-BBEE-4A0D5E04106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13C07-AD2F-4485-A84A-4621A0B4B3D9}" type="pres">
      <dgm:prSet presAssocID="{1F5E92E7-4DE4-42A9-BBEE-4A0D5E04106B}" presName="accent_1" presStyleCnt="0"/>
      <dgm:spPr/>
      <dgm:t>
        <a:bodyPr/>
        <a:lstStyle/>
        <a:p>
          <a:endParaRPr lang="ru-RU"/>
        </a:p>
      </dgm:t>
    </dgm:pt>
    <dgm:pt modelId="{140720C7-007C-4070-9440-2604454699DF}" type="pres">
      <dgm:prSet presAssocID="{1F5E92E7-4DE4-42A9-BBEE-4A0D5E04106B}" presName="accentRepeatNode" presStyleLbl="solidFgAcc1" presStyleIdx="0" presStyleCnt="3" custLinFactNeighborX="-3261" custLinFactNeighborY="6268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D919BB31-FB75-47B4-83F6-F459A717BB75}" type="pres">
      <dgm:prSet presAssocID="{595578DA-3524-472A-88FB-1B4C1002717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20DF8-F7FC-4B33-BE51-77E4F4E90179}" type="pres">
      <dgm:prSet presAssocID="{595578DA-3524-472A-88FB-1B4C10027174}" presName="accent_2" presStyleCnt="0"/>
      <dgm:spPr/>
      <dgm:t>
        <a:bodyPr/>
        <a:lstStyle/>
        <a:p>
          <a:endParaRPr lang="ru-RU"/>
        </a:p>
      </dgm:t>
    </dgm:pt>
    <dgm:pt modelId="{3C04AA14-2F75-45D6-AC21-EFCE66F9E706}" type="pres">
      <dgm:prSet presAssocID="{595578DA-3524-472A-88FB-1B4C10027174}" presName="accentRepeatNode" presStyleLbl="solidFgAcc1" presStyleIdx="1" presStyleCnt="3"/>
      <dgm:spPr>
        <a:solidFill>
          <a:srgbClr val="00CC00"/>
        </a:solidFill>
      </dgm:spPr>
      <dgm:t>
        <a:bodyPr/>
        <a:lstStyle/>
        <a:p>
          <a:endParaRPr lang="ru-RU"/>
        </a:p>
      </dgm:t>
    </dgm:pt>
    <dgm:pt modelId="{7FB0B863-4B18-4597-9160-58A8B9CAB7E1}" type="pres">
      <dgm:prSet presAssocID="{606B9C0C-78FB-4DAC-86AB-59440763C26F}" presName="text_3" presStyleLbl="node1" presStyleIdx="2" presStyleCnt="3" custScaleX="94874" custScaleY="94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8259C-0A4B-490D-94F8-553D3CB11677}" type="pres">
      <dgm:prSet presAssocID="{606B9C0C-78FB-4DAC-86AB-59440763C26F}" presName="accent_3" presStyleCnt="0"/>
      <dgm:spPr/>
      <dgm:t>
        <a:bodyPr/>
        <a:lstStyle/>
        <a:p>
          <a:endParaRPr lang="ru-RU"/>
        </a:p>
      </dgm:t>
    </dgm:pt>
    <dgm:pt modelId="{B58BF35D-B5C0-4129-8484-65763767AD28}" type="pres">
      <dgm:prSet presAssocID="{606B9C0C-78FB-4DAC-86AB-59440763C26F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6B848D2-D69C-4222-80C9-A36338962849}" type="presOf" srcId="{595578DA-3524-472A-88FB-1B4C10027174}" destId="{D919BB31-FB75-47B4-83F6-F459A717BB75}" srcOrd="0" destOrd="0" presId="urn:microsoft.com/office/officeart/2008/layout/VerticalCurvedList"/>
    <dgm:cxn modelId="{7FBE270E-4863-4D72-AA54-5005D33C9D8D}" type="presOf" srcId="{606B9C0C-78FB-4DAC-86AB-59440763C26F}" destId="{7FB0B863-4B18-4597-9160-58A8B9CAB7E1}" srcOrd="0" destOrd="0" presId="urn:microsoft.com/office/officeart/2008/layout/VerticalCurvedList"/>
    <dgm:cxn modelId="{4AADF63C-BE32-4850-8E68-43F0E80280EF}" srcId="{084E74DD-A14E-4F0C-9160-5C885E3BCC7E}" destId="{595578DA-3524-472A-88FB-1B4C10027174}" srcOrd="1" destOrd="0" parTransId="{9808176C-B8EB-4951-9A4C-8BA651BC263B}" sibTransId="{65C465BF-D045-40BD-BB33-BC255E647710}"/>
    <dgm:cxn modelId="{EDFC6607-4675-44D0-ADF5-87BC6D830241}" type="presOf" srcId="{CF95A685-1698-4A3E-8150-B6BAEB0D23CB}" destId="{F06BF716-BD5E-4333-B5B5-ADF26563BB64}" srcOrd="0" destOrd="0" presId="urn:microsoft.com/office/officeart/2008/layout/VerticalCurvedList"/>
    <dgm:cxn modelId="{3172DC9B-4FF0-4A9C-8287-4C67B559DF1E}" srcId="{084E74DD-A14E-4F0C-9160-5C885E3BCC7E}" destId="{606B9C0C-78FB-4DAC-86AB-59440763C26F}" srcOrd="2" destOrd="0" parTransId="{0D6F9859-65B1-4666-9D7A-93D42CD834A5}" sibTransId="{A10B5156-CBC3-4B47-9889-661BE42ED592}"/>
    <dgm:cxn modelId="{44F2A0BD-6690-4C71-A657-963BE486D5E7}" type="presOf" srcId="{1F5E92E7-4DE4-42A9-BBEE-4A0D5E04106B}" destId="{9087AB48-8359-4D4C-A8A6-649CF0D94A82}" srcOrd="0" destOrd="0" presId="urn:microsoft.com/office/officeart/2008/layout/VerticalCurvedList"/>
    <dgm:cxn modelId="{EDCEDD19-368E-4221-9B60-790CA7062206}" srcId="{084E74DD-A14E-4F0C-9160-5C885E3BCC7E}" destId="{1F5E92E7-4DE4-42A9-BBEE-4A0D5E04106B}" srcOrd="0" destOrd="0" parTransId="{849C7FF9-01B0-4505-B603-60E8D1B2114A}" sibTransId="{CF95A685-1698-4A3E-8150-B6BAEB0D23CB}"/>
    <dgm:cxn modelId="{F1F4249B-502B-42EF-8587-3265A4934D59}" type="presOf" srcId="{084E74DD-A14E-4F0C-9160-5C885E3BCC7E}" destId="{14C0409A-5AB4-4BF5-A26F-E4E70A586BA3}" srcOrd="0" destOrd="0" presId="urn:microsoft.com/office/officeart/2008/layout/VerticalCurvedList"/>
    <dgm:cxn modelId="{4D2B59C0-8270-46D3-AEB0-87F71635F7B8}" type="presParOf" srcId="{14C0409A-5AB4-4BF5-A26F-E4E70A586BA3}" destId="{C42B277C-F29D-4CB5-9B6D-9C55CF626C8E}" srcOrd="0" destOrd="0" presId="urn:microsoft.com/office/officeart/2008/layout/VerticalCurvedList"/>
    <dgm:cxn modelId="{8C77D38E-452E-4318-B62D-39140AE8E664}" type="presParOf" srcId="{C42B277C-F29D-4CB5-9B6D-9C55CF626C8E}" destId="{A566C81D-5D0C-415A-B8E5-14AA7C5E96AF}" srcOrd="0" destOrd="0" presId="urn:microsoft.com/office/officeart/2008/layout/VerticalCurvedList"/>
    <dgm:cxn modelId="{02A20F07-62ED-4CD2-88FD-CA578E363C64}" type="presParOf" srcId="{A566C81D-5D0C-415A-B8E5-14AA7C5E96AF}" destId="{81CC1E10-06F5-4A73-828E-6AB1E59CFADA}" srcOrd="0" destOrd="0" presId="urn:microsoft.com/office/officeart/2008/layout/VerticalCurvedList"/>
    <dgm:cxn modelId="{0352B23B-288D-412D-A5B9-297D5FD0C6E8}" type="presParOf" srcId="{A566C81D-5D0C-415A-B8E5-14AA7C5E96AF}" destId="{F06BF716-BD5E-4333-B5B5-ADF26563BB64}" srcOrd="1" destOrd="0" presId="urn:microsoft.com/office/officeart/2008/layout/VerticalCurvedList"/>
    <dgm:cxn modelId="{57406F40-A57C-4A79-83FC-38C6A98579E5}" type="presParOf" srcId="{A566C81D-5D0C-415A-B8E5-14AA7C5E96AF}" destId="{46E59A18-75AC-4F2F-A958-A421087067A3}" srcOrd="2" destOrd="0" presId="urn:microsoft.com/office/officeart/2008/layout/VerticalCurvedList"/>
    <dgm:cxn modelId="{94E37152-32DD-4FDF-82C6-5B6F971F1FF3}" type="presParOf" srcId="{A566C81D-5D0C-415A-B8E5-14AA7C5E96AF}" destId="{6C17FBEE-0C43-4FA6-9F67-BED95830D97B}" srcOrd="3" destOrd="0" presId="urn:microsoft.com/office/officeart/2008/layout/VerticalCurvedList"/>
    <dgm:cxn modelId="{701270F5-C7ED-4CBA-BD28-12AE6423EA6E}" type="presParOf" srcId="{C42B277C-F29D-4CB5-9B6D-9C55CF626C8E}" destId="{9087AB48-8359-4D4C-A8A6-649CF0D94A82}" srcOrd="1" destOrd="0" presId="urn:microsoft.com/office/officeart/2008/layout/VerticalCurvedList"/>
    <dgm:cxn modelId="{8C8B3BC8-0A83-4EF7-9C64-EB0924145211}" type="presParOf" srcId="{C42B277C-F29D-4CB5-9B6D-9C55CF626C8E}" destId="{76013C07-AD2F-4485-A84A-4621A0B4B3D9}" srcOrd="2" destOrd="0" presId="urn:microsoft.com/office/officeart/2008/layout/VerticalCurvedList"/>
    <dgm:cxn modelId="{6B662834-793B-407E-B519-59E3372D80D3}" type="presParOf" srcId="{76013C07-AD2F-4485-A84A-4621A0B4B3D9}" destId="{140720C7-007C-4070-9440-2604454699DF}" srcOrd="0" destOrd="0" presId="urn:microsoft.com/office/officeart/2008/layout/VerticalCurvedList"/>
    <dgm:cxn modelId="{9CFF9A19-6044-4F56-90AC-1908A6FE9728}" type="presParOf" srcId="{C42B277C-F29D-4CB5-9B6D-9C55CF626C8E}" destId="{D919BB31-FB75-47B4-83F6-F459A717BB75}" srcOrd="3" destOrd="0" presId="urn:microsoft.com/office/officeart/2008/layout/VerticalCurvedList"/>
    <dgm:cxn modelId="{B347263C-A722-4CA5-A7BC-429D202BB498}" type="presParOf" srcId="{C42B277C-F29D-4CB5-9B6D-9C55CF626C8E}" destId="{D5320DF8-F7FC-4B33-BE51-77E4F4E90179}" srcOrd="4" destOrd="0" presId="urn:microsoft.com/office/officeart/2008/layout/VerticalCurvedList"/>
    <dgm:cxn modelId="{3EDC9D5B-1759-4E92-B5FA-8D145515653B}" type="presParOf" srcId="{D5320DF8-F7FC-4B33-BE51-77E4F4E90179}" destId="{3C04AA14-2F75-45D6-AC21-EFCE66F9E706}" srcOrd="0" destOrd="0" presId="urn:microsoft.com/office/officeart/2008/layout/VerticalCurvedList"/>
    <dgm:cxn modelId="{F7EE311C-42A9-4681-9648-5716DA112DB8}" type="presParOf" srcId="{C42B277C-F29D-4CB5-9B6D-9C55CF626C8E}" destId="{7FB0B863-4B18-4597-9160-58A8B9CAB7E1}" srcOrd="5" destOrd="0" presId="urn:microsoft.com/office/officeart/2008/layout/VerticalCurvedList"/>
    <dgm:cxn modelId="{200BB81D-78D0-49E9-9F4E-F1024D80EA83}" type="presParOf" srcId="{C42B277C-F29D-4CB5-9B6D-9C55CF626C8E}" destId="{8B88259C-0A4B-490D-94F8-553D3CB11677}" srcOrd="6" destOrd="0" presId="urn:microsoft.com/office/officeart/2008/layout/VerticalCurvedList"/>
    <dgm:cxn modelId="{CD2471C6-FF14-4A06-86B2-E99DBAE13D6A}" type="presParOf" srcId="{8B88259C-0A4B-490D-94F8-553D3CB11677}" destId="{B58BF35D-B5C0-4129-8484-65763767AD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556C36-1447-4EC7-8B1D-1D9D61E71158}">
      <dsp:nvSpPr>
        <dsp:cNvPr id="0" name=""/>
        <dsp:cNvSpPr/>
      </dsp:nvSpPr>
      <dsp:spPr>
        <a:xfrm rot="10800000">
          <a:off x="586225" y="234832"/>
          <a:ext cx="7578074" cy="1225164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001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chemeClr val="tx1"/>
              </a:solidFill>
              <a:latin typeface="Verdana" panose="020B0604030504040204" pitchFamily="34" charset="0"/>
            </a:rPr>
            <a:t>Приказ МЗ УР и ТФОМС УР от 15 мая 2017 года № 11/215«Об утверждении состава рабочей группы по реализации Плана мероприятий, направленных на развитие первичной медико-санитарной помощи медицинских организаций, участвующих в реализации пилотного проекта «Бережливая поликлиника» на территории Удмуртской Республики»</a:t>
          </a:r>
          <a:endParaRPr lang="ru-RU" sz="1200" b="0" kern="120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sp:txBody>
      <dsp:txXfrm rot="10800000">
        <a:off x="586225" y="234832"/>
        <a:ext cx="7578074" cy="1225164"/>
      </dsp:txXfrm>
    </dsp:sp>
    <dsp:sp modelId="{B856336C-C0C5-4AB7-9D71-DF0FE7EFC599}">
      <dsp:nvSpPr>
        <dsp:cNvPr id="0" name=""/>
        <dsp:cNvSpPr/>
      </dsp:nvSpPr>
      <dsp:spPr>
        <a:xfrm>
          <a:off x="320757" y="458168"/>
          <a:ext cx="628160" cy="628160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14888F-BBAD-4C68-B1E2-4742D44AEC20}">
      <dsp:nvSpPr>
        <dsp:cNvPr id="0" name=""/>
        <dsp:cNvSpPr/>
      </dsp:nvSpPr>
      <dsp:spPr>
        <a:xfrm rot="10800000">
          <a:off x="774539" y="1708394"/>
          <a:ext cx="7389760" cy="791702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001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chemeClr val="tx1"/>
              </a:solidFill>
              <a:latin typeface="Verdana" panose="020B0604030504040204" pitchFamily="34" charset="0"/>
            </a:rPr>
            <a:t>Приказ МЗ УР и ТФОМС УР от 15 мая 2017 года № 12/216 «О мерах по реализации пилотного проекта «Бережливая поликлиника» на территории Удмуртской Республики»</a:t>
          </a:r>
          <a:endParaRPr lang="ru-RU" sz="1200" b="0" kern="120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sp:txBody>
      <dsp:txXfrm rot="10800000">
        <a:off x="774539" y="1708394"/>
        <a:ext cx="7389760" cy="791702"/>
      </dsp:txXfrm>
    </dsp:sp>
    <dsp:sp modelId="{4B546501-9061-4068-982E-42E3F7820CB8}">
      <dsp:nvSpPr>
        <dsp:cNvPr id="0" name=""/>
        <dsp:cNvSpPr/>
      </dsp:nvSpPr>
      <dsp:spPr>
        <a:xfrm>
          <a:off x="326580" y="1720326"/>
          <a:ext cx="628160" cy="628160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003C1D-1751-47D0-B9C8-91183AAD6F4F}">
      <dsp:nvSpPr>
        <dsp:cNvPr id="0" name=""/>
        <dsp:cNvSpPr/>
      </dsp:nvSpPr>
      <dsp:spPr>
        <a:xfrm rot="10800000">
          <a:off x="655950" y="2640150"/>
          <a:ext cx="7508349" cy="1026156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001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Распоряжение МЗ УР от 20 июля 2017 года № 938 «Об утверждении проектного офиса Министерства здравоохранения Удмуртской Республики по реализации федерального пилотного проекта «Бережливая поликлиника»</a:t>
          </a:r>
          <a:endParaRPr lang="ru-RU" sz="12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 rot="10800000">
        <a:off x="655950" y="2640150"/>
        <a:ext cx="7508349" cy="1026156"/>
      </dsp:txXfrm>
    </dsp:sp>
    <dsp:sp modelId="{2455E8EF-2CCC-486C-BA4F-C70D21620408}">
      <dsp:nvSpPr>
        <dsp:cNvPr id="0" name=""/>
        <dsp:cNvSpPr/>
      </dsp:nvSpPr>
      <dsp:spPr>
        <a:xfrm>
          <a:off x="326580" y="2779824"/>
          <a:ext cx="628160" cy="628160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71463E-D411-45C7-893C-099957105AD5}">
      <dsp:nvSpPr>
        <dsp:cNvPr id="0" name=""/>
        <dsp:cNvSpPr/>
      </dsp:nvSpPr>
      <dsp:spPr>
        <a:xfrm rot="10800000">
          <a:off x="616213" y="3778142"/>
          <a:ext cx="7533858" cy="974339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001" tIns="45720" rIns="85344" bIns="45720" numCol="1" spcCol="1270" anchor="ctr" anchorCtr="0">
          <a:noAutofit/>
        </a:bodyPr>
        <a:lstStyle/>
        <a:p>
          <a:pPr lvl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Распоряжение МЗ УР от 20 июля 2017 года № 933 «Об участии в реализации пилотного проекта «Бережливая поликлиника» государственных медицинских организаций, оказывающих первичную медико-санитарную помощь взрослому населению Удмуртской Республики»</a:t>
          </a:r>
          <a:endParaRPr lang="ru-RU" sz="12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 rot="10800000">
        <a:off x="616213" y="3778142"/>
        <a:ext cx="7533858" cy="974339"/>
      </dsp:txXfrm>
    </dsp:sp>
    <dsp:sp modelId="{F1B5D134-45DC-49F1-80FF-2E95A16EF5E9}">
      <dsp:nvSpPr>
        <dsp:cNvPr id="0" name=""/>
        <dsp:cNvSpPr/>
      </dsp:nvSpPr>
      <dsp:spPr>
        <a:xfrm>
          <a:off x="326580" y="3897229"/>
          <a:ext cx="628160" cy="628160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CD985F-AB38-4117-92A5-DA716C6CF3E1}">
      <dsp:nvSpPr>
        <dsp:cNvPr id="0" name=""/>
        <dsp:cNvSpPr/>
      </dsp:nvSpPr>
      <dsp:spPr>
        <a:xfrm rot="10800000">
          <a:off x="907385" y="4834914"/>
          <a:ext cx="7209779" cy="527403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7001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  <a:latin typeface="+mj-lt"/>
            <a:cs typeface="Arial" pitchFamily="34" charset="0"/>
          </a:endParaRP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Дорожная карта и Тактический план реализации федерального  проекта  «Бережливая поликлиника»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907385" y="4834914"/>
        <a:ext cx="7209779" cy="527403"/>
      </dsp:txXfrm>
    </dsp:sp>
    <dsp:sp modelId="{E6485547-5CCE-4E21-BC7E-39F7B83284F9}">
      <dsp:nvSpPr>
        <dsp:cNvPr id="0" name=""/>
        <dsp:cNvSpPr/>
      </dsp:nvSpPr>
      <dsp:spPr>
        <a:xfrm>
          <a:off x="337768" y="4769894"/>
          <a:ext cx="628160" cy="628160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02A4BB-25F9-45D6-80C3-7BA1A57CF419}">
      <dsp:nvSpPr>
        <dsp:cNvPr id="0" name=""/>
        <dsp:cNvSpPr/>
      </dsp:nvSpPr>
      <dsp:spPr>
        <a:xfrm>
          <a:off x="4137281" y="3125901"/>
          <a:ext cx="1840295" cy="582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6672"/>
              </a:lnTo>
              <a:lnTo>
                <a:pt x="1840295" y="396672"/>
              </a:lnTo>
              <a:lnTo>
                <a:pt x="1840295" y="582082"/>
              </a:lnTo>
            </a:path>
          </a:pathLst>
        </a:custGeom>
        <a:noFill/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2D100-B2F0-4A23-A76B-16E25FC6BD7A}">
      <dsp:nvSpPr>
        <dsp:cNvPr id="0" name=""/>
        <dsp:cNvSpPr/>
      </dsp:nvSpPr>
      <dsp:spPr>
        <a:xfrm>
          <a:off x="2336173" y="3125901"/>
          <a:ext cx="1801107" cy="593885"/>
        </a:xfrm>
        <a:custGeom>
          <a:avLst/>
          <a:gdLst/>
          <a:ahLst/>
          <a:cxnLst/>
          <a:rect l="0" t="0" r="0" b="0"/>
          <a:pathLst>
            <a:path>
              <a:moveTo>
                <a:pt x="1801107" y="0"/>
              </a:moveTo>
              <a:lnTo>
                <a:pt x="1801107" y="408475"/>
              </a:lnTo>
              <a:lnTo>
                <a:pt x="0" y="408475"/>
              </a:lnTo>
              <a:lnTo>
                <a:pt x="0" y="593885"/>
              </a:lnTo>
            </a:path>
          </a:pathLst>
        </a:custGeom>
        <a:noFill/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8E698-9E38-474E-9237-1714A5E62FF7}">
      <dsp:nvSpPr>
        <dsp:cNvPr id="0" name=""/>
        <dsp:cNvSpPr/>
      </dsp:nvSpPr>
      <dsp:spPr>
        <a:xfrm>
          <a:off x="4091561" y="1272911"/>
          <a:ext cx="91440" cy="5820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2082"/>
              </a:lnTo>
            </a:path>
          </a:pathLst>
        </a:custGeom>
        <a:noFill/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13C9C-AA56-4903-8DCE-ACFCE899C53B}">
      <dsp:nvSpPr>
        <dsp:cNvPr id="0" name=""/>
        <dsp:cNvSpPr/>
      </dsp:nvSpPr>
      <dsp:spPr>
        <a:xfrm>
          <a:off x="3136567" y="2004"/>
          <a:ext cx="2001428" cy="1270907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ED18-97E4-4E08-A156-915345C60DB5}">
      <dsp:nvSpPr>
        <dsp:cNvPr id="0" name=""/>
        <dsp:cNvSpPr/>
      </dsp:nvSpPr>
      <dsp:spPr>
        <a:xfrm>
          <a:off x="3358948" y="213266"/>
          <a:ext cx="2001428" cy="1270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Давыдова Н.С. куратор от ГК «</a:t>
          </a:r>
          <a:r>
            <a:rPr lang="ru-RU" sz="2200" kern="1200" dirty="0" err="1" smtClean="0"/>
            <a:t>Росатом</a:t>
          </a:r>
          <a:r>
            <a:rPr lang="ru-RU" sz="2200" kern="1200" dirty="0" smtClean="0"/>
            <a:t>»</a:t>
          </a:r>
          <a:endParaRPr lang="ru-RU" sz="2200" kern="1200" dirty="0"/>
        </a:p>
      </dsp:txBody>
      <dsp:txXfrm>
        <a:off x="3358948" y="213266"/>
        <a:ext cx="2001428" cy="1270907"/>
      </dsp:txXfrm>
    </dsp:sp>
    <dsp:sp modelId="{E65A833F-26FD-4068-B329-01CDCCEF58DD}">
      <dsp:nvSpPr>
        <dsp:cNvPr id="0" name=""/>
        <dsp:cNvSpPr/>
      </dsp:nvSpPr>
      <dsp:spPr>
        <a:xfrm>
          <a:off x="2499042" y="1854993"/>
          <a:ext cx="3276478" cy="1270907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31B23-5BF0-4B5A-A6A5-568ABA1DA845}">
      <dsp:nvSpPr>
        <dsp:cNvPr id="0" name=""/>
        <dsp:cNvSpPr/>
      </dsp:nvSpPr>
      <dsp:spPr>
        <a:xfrm>
          <a:off x="2721423" y="2066255"/>
          <a:ext cx="3276478" cy="1270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Министерство здравоохранения Удмуртской Республики</a:t>
          </a:r>
          <a:endParaRPr lang="ru-RU" sz="2200" kern="1200" dirty="0"/>
        </a:p>
      </dsp:txBody>
      <dsp:txXfrm>
        <a:off x="2721423" y="2066255"/>
        <a:ext cx="3276478" cy="1270907"/>
      </dsp:txXfrm>
    </dsp:sp>
    <dsp:sp modelId="{C4042B34-3C84-485A-90CE-5474FBC55DCD}">
      <dsp:nvSpPr>
        <dsp:cNvPr id="0" name=""/>
        <dsp:cNvSpPr/>
      </dsp:nvSpPr>
      <dsp:spPr>
        <a:xfrm>
          <a:off x="718258" y="3719786"/>
          <a:ext cx="3235829" cy="965495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26313-9644-4325-9913-48ED76C0D575}">
      <dsp:nvSpPr>
        <dsp:cNvPr id="0" name=""/>
        <dsp:cNvSpPr/>
      </dsp:nvSpPr>
      <dsp:spPr>
        <a:xfrm>
          <a:off x="940639" y="3931048"/>
          <a:ext cx="3235829" cy="965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БУЗ УР «ГП №2 МЗ УР»</a:t>
          </a:r>
          <a:endParaRPr lang="ru-RU" sz="2200" kern="1200" dirty="0"/>
        </a:p>
      </dsp:txBody>
      <dsp:txXfrm>
        <a:off x="940639" y="3931048"/>
        <a:ext cx="3235829" cy="965495"/>
      </dsp:txXfrm>
    </dsp:sp>
    <dsp:sp modelId="{687E6E01-0011-4BDC-8E77-0970CA77074A}">
      <dsp:nvSpPr>
        <dsp:cNvPr id="0" name=""/>
        <dsp:cNvSpPr/>
      </dsp:nvSpPr>
      <dsp:spPr>
        <a:xfrm>
          <a:off x="4339608" y="3707983"/>
          <a:ext cx="3275938" cy="975294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B96E7-E3AE-4100-B3AD-58C62AA42BEC}">
      <dsp:nvSpPr>
        <dsp:cNvPr id="0" name=""/>
        <dsp:cNvSpPr/>
      </dsp:nvSpPr>
      <dsp:spPr>
        <a:xfrm>
          <a:off x="4561989" y="3919245"/>
          <a:ext cx="3275938" cy="975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Детская поликлиника БУЗ УР «ГКБ №7 МЗ УР»</a:t>
          </a:r>
          <a:endParaRPr lang="ru-RU" sz="2200" kern="1200" dirty="0"/>
        </a:p>
      </dsp:txBody>
      <dsp:txXfrm>
        <a:off x="4561989" y="3919245"/>
        <a:ext cx="3275938" cy="9752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A0F205-FF51-4187-AF78-087B2F124A92}">
      <dsp:nvSpPr>
        <dsp:cNvPr id="0" name=""/>
        <dsp:cNvSpPr/>
      </dsp:nvSpPr>
      <dsp:spPr>
        <a:xfrm>
          <a:off x="0" y="139087"/>
          <a:ext cx="8715404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67992-567A-4802-9328-EC909091B788}">
      <dsp:nvSpPr>
        <dsp:cNvPr id="0" name=""/>
        <dsp:cNvSpPr/>
      </dsp:nvSpPr>
      <dsp:spPr>
        <a:xfrm>
          <a:off x="435770" y="15543"/>
          <a:ext cx="6100782" cy="347680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Проектный офис МЗ УР</a:t>
          </a:r>
          <a:endParaRPr lang="ru-RU" sz="1600" b="1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>
        <a:off x="435770" y="15543"/>
        <a:ext cx="6100782" cy="347680"/>
      </dsp:txXfrm>
    </dsp:sp>
    <dsp:sp modelId="{78757F48-EEEC-40F2-86D3-7B4B65BA3B10}">
      <dsp:nvSpPr>
        <dsp:cNvPr id="0" name=""/>
        <dsp:cNvSpPr/>
      </dsp:nvSpPr>
      <dsp:spPr>
        <a:xfrm>
          <a:off x="0" y="663755"/>
          <a:ext cx="8715404" cy="5812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2" tIns="249936" rIns="676412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err="1" smtClean="0">
              <a:latin typeface="Verdana" panose="020B0604030504040204" pitchFamily="34" charset="0"/>
              <a:cs typeface="Arial" pitchFamily="34" charset="0"/>
            </a:rPr>
            <a:t>Позмогова</a:t>
          </a: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 Наталья Павловна, начальник отдела анализа и прогнозирования БУЗ УР «РМИАЦ МЗ УР»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</dsp:txBody>
      <dsp:txXfrm>
        <a:off x="0" y="663755"/>
        <a:ext cx="8715404" cy="581283"/>
      </dsp:txXfrm>
    </dsp:sp>
    <dsp:sp modelId="{238513D1-6C28-47F0-8816-67302ED7A6EC}">
      <dsp:nvSpPr>
        <dsp:cNvPr id="0" name=""/>
        <dsp:cNvSpPr/>
      </dsp:nvSpPr>
      <dsp:spPr>
        <a:xfrm>
          <a:off x="415681" y="554161"/>
          <a:ext cx="6100782" cy="285411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Руководитель проектного офиса МЗ УР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>
        <a:off x="415681" y="554161"/>
        <a:ext cx="6100782" cy="285411"/>
      </dsp:txXfrm>
    </dsp:sp>
    <dsp:sp modelId="{0A05D997-7EA6-454F-A517-724B056A4FA2}">
      <dsp:nvSpPr>
        <dsp:cNvPr id="0" name=""/>
        <dsp:cNvSpPr/>
      </dsp:nvSpPr>
      <dsp:spPr>
        <a:xfrm>
          <a:off x="0" y="1410076"/>
          <a:ext cx="8715404" cy="185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2" tIns="249936" rIns="676412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Никитина Вера Аркадьевна, начальник отдела МЗ УР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Абрамова Любовь Григорьевна, заместитель начальника управления – начальник отдела МЗ УР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err="1" smtClean="0">
              <a:latin typeface="Verdana" panose="020B0604030504040204" pitchFamily="34" charset="0"/>
              <a:cs typeface="Arial" pitchFamily="34" charset="0"/>
            </a:rPr>
            <a:t>Галеева</a:t>
          </a: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 Мария Владимировна, заместитель начальника отдела МЗ УР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Сагдеева Гульнар </a:t>
          </a:r>
          <a:r>
            <a:rPr lang="ru-RU" sz="1200" b="0" kern="1200" dirty="0" err="1" smtClean="0">
              <a:latin typeface="Verdana" panose="020B0604030504040204" pitchFamily="34" charset="0"/>
              <a:cs typeface="Arial" pitchFamily="34" charset="0"/>
            </a:rPr>
            <a:t>Мукадесовна</a:t>
          </a: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, главный внештатный специалист по медицинской профилактике МЗ УР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Ворончихин Кирилл Анатольевич, заместитель директора БУЗ УР «РМИАЦ МЗ УР» 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</dsp:txBody>
      <dsp:txXfrm>
        <a:off x="0" y="1410076"/>
        <a:ext cx="8715404" cy="1852200"/>
      </dsp:txXfrm>
    </dsp:sp>
    <dsp:sp modelId="{6317E3D2-0B50-44C9-A885-2656864F5515}">
      <dsp:nvSpPr>
        <dsp:cNvPr id="0" name=""/>
        <dsp:cNvSpPr/>
      </dsp:nvSpPr>
      <dsp:spPr>
        <a:xfrm>
          <a:off x="415681" y="1285054"/>
          <a:ext cx="6100782" cy="296077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Сотрудники  проектного офиса МЗ УР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>
        <a:off x="415681" y="1285054"/>
        <a:ext cx="6100782" cy="29607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A0F205-FF51-4187-AF78-087B2F124A92}">
      <dsp:nvSpPr>
        <dsp:cNvPr id="0" name=""/>
        <dsp:cNvSpPr/>
      </dsp:nvSpPr>
      <dsp:spPr>
        <a:xfrm>
          <a:off x="0" y="417738"/>
          <a:ext cx="8715404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67992-567A-4802-9328-EC909091B788}">
      <dsp:nvSpPr>
        <dsp:cNvPr id="0" name=""/>
        <dsp:cNvSpPr/>
      </dsp:nvSpPr>
      <dsp:spPr>
        <a:xfrm>
          <a:off x="435344" y="850"/>
          <a:ext cx="6958035" cy="579248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Рабочая группа  проекта  медицинской  организации</a:t>
          </a:r>
          <a:endParaRPr lang="ru-RU" sz="1600" b="1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>
        <a:off x="435344" y="850"/>
        <a:ext cx="6958035" cy="579248"/>
      </dsp:txXfrm>
    </dsp:sp>
    <dsp:sp modelId="{78757F48-EEEC-40F2-86D3-7B4B65BA3B10}">
      <dsp:nvSpPr>
        <dsp:cNvPr id="0" name=""/>
        <dsp:cNvSpPr/>
      </dsp:nvSpPr>
      <dsp:spPr>
        <a:xfrm>
          <a:off x="0" y="1013585"/>
          <a:ext cx="8715404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2" tIns="229108" rIns="676412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err="1" smtClean="0">
              <a:latin typeface="Verdana" panose="020B0604030504040204" pitchFamily="34" charset="0"/>
              <a:cs typeface="Arial" pitchFamily="34" charset="0"/>
            </a:rPr>
            <a:t>Ишниязова</a:t>
          </a: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 Алсу </a:t>
          </a:r>
          <a:r>
            <a:rPr lang="ru-RU" sz="1200" b="0" kern="1200" dirty="0" err="1" smtClean="0">
              <a:latin typeface="Verdana" panose="020B0604030504040204" pitchFamily="34" charset="0"/>
              <a:cs typeface="Arial" pitchFamily="34" charset="0"/>
            </a:rPr>
            <a:t>Равилевна</a:t>
          </a:r>
          <a:r>
            <a:rPr lang="ru-RU" sz="1200" b="0" kern="1200" dirty="0" smtClean="0">
              <a:latin typeface="Verdana" panose="020B0604030504040204" pitchFamily="34" charset="0"/>
              <a:cs typeface="Arial" pitchFamily="34" charset="0"/>
            </a:rPr>
            <a:t>, заместитель главного врача, руководитель проектного офиса МО</a:t>
          </a:r>
          <a:endParaRPr lang="ru-RU" sz="1200" b="0" kern="1200" dirty="0">
            <a:latin typeface="Verdana" panose="020B0604030504040204" pitchFamily="34" charset="0"/>
            <a:cs typeface="Arial" pitchFamily="34" charset="0"/>
          </a:endParaRPr>
        </a:p>
      </dsp:txBody>
      <dsp:txXfrm>
        <a:off x="0" y="1013585"/>
        <a:ext cx="8715404" cy="658349"/>
      </dsp:txXfrm>
    </dsp:sp>
    <dsp:sp modelId="{238513D1-6C28-47F0-8816-67302ED7A6EC}">
      <dsp:nvSpPr>
        <dsp:cNvPr id="0" name=""/>
        <dsp:cNvSpPr/>
      </dsp:nvSpPr>
      <dsp:spPr>
        <a:xfrm>
          <a:off x="435770" y="754338"/>
          <a:ext cx="6100782" cy="421606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Руководитель  рабочей группы МО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>
        <a:off x="435770" y="754338"/>
        <a:ext cx="6100782" cy="421606"/>
      </dsp:txXfrm>
    </dsp:sp>
    <dsp:sp modelId="{0A05D997-7EA6-454F-A517-724B056A4FA2}">
      <dsp:nvSpPr>
        <dsp:cNvPr id="0" name=""/>
        <dsp:cNvSpPr/>
      </dsp:nvSpPr>
      <dsp:spPr>
        <a:xfrm>
          <a:off x="0" y="2099720"/>
          <a:ext cx="8715404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2" tIns="229108" rIns="676412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>
              <a:latin typeface="Arial" pitchFamily="34" charset="0"/>
              <a:cs typeface="Arial" pitchFamily="34" charset="0"/>
            </a:rPr>
            <a:t>Созонтова Н.А. - начальник отдела АИТО</a:t>
          </a:r>
          <a:endParaRPr lang="ru-RU" sz="12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Александрова С.Н. - заместитель главного врача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Кожевников Г.С. - заместитель главного врача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Фаррахов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М.Т. - врач терапевт участковый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0" y="2099720"/>
        <a:ext cx="8715404" cy="1178100"/>
      </dsp:txXfrm>
    </dsp:sp>
    <dsp:sp modelId="{6317E3D2-0B50-44C9-A885-2656864F5515}">
      <dsp:nvSpPr>
        <dsp:cNvPr id="0" name=""/>
        <dsp:cNvSpPr/>
      </dsp:nvSpPr>
      <dsp:spPr>
        <a:xfrm>
          <a:off x="435770" y="1731335"/>
          <a:ext cx="6100782" cy="529894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95" tIns="0" rIns="23059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Сотрудники  рабочей группы  МО (лидеры)</a:t>
          </a:r>
          <a:endParaRPr lang="ru-RU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35770" y="1731335"/>
        <a:ext cx="6100782" cy="52989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14888F-BBAD-4C68-B1E2-4742D44AEC20}">
      <dsp:nvSpPr>
        <dsp:cNvPr id="0" name=""/>
        <dsp:cNvSpPr/>
      </dsp:nvSpPr>
      <dsp:spPr>
        <a:xfrm rot="10800000">
          <a:off x="611572" y="24685"/>
          <a:ext cx="7576669" cy="904058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8665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Приказ  БУЗ УР «ГП №2 МЗ УР» № 79-п от 03.05.2017г.  «Об утверждении комплекса мероприятий  по реализации </a:t>
          </a:r>
          <a:r>
            <a:rPr lang="ru-RU" sz="1400" b="0" kern="1200" dirty="0" err="1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пилотного</a:t>
          </a: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 проекта «Бережливая поликлиника»»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sp:txBody>
      <dsp:txXfrm rot="10800000">
        <a:off x="611572" y="24685"/>
        <a:ext cx="7576669" cy="904058"/>
      </dsp:txXfrm>
    </dsp:sp>
    <dsp:sp modelId="{4B546501-9061-4068-982E-42E3F7820CB8}">
      <dsp:nvSpPr>
        <dsp:cNvPr id="0" name=""/>
        <dsp:cNvSpPr/>
      </dsp:nvSpPr>
      <dsp:spPr>
        <a:xfrm>
          <a:off x="67628" y="3114"/>
          <a:ext cx="904058" cy="904058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003C1D-1751-47D0-B9C8-91183AAD6F4F}">
      <dsp:nvSpPr>
        <dsp:cNvPr id="0" name=""/>
        <dsp:cNvSpPr/>
      </dsp:nvSpPr>
      <dsp:spPr>
        <a:xfrm rot="10800000">
          <a:off x="755559" y="1189331"/>
          <a:ext cx="7380321" cy="866639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8665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Тактический план реализации Федерального проекта «Бережливая поликлиника» </a:t>
          </a:r>
          <a:r>
            <a:rPr lang="ru-RU" sz="1400" b="0" u="none" kern="120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в БУЗ УР «ГП №2 МЗ УР»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 rot="10800000">
        <a:off x="755559" y="1189331"/>
        <a:ext cx="7380321" cy="866639"/>
      </dsp:txXfrm>
    </dsp:sp>
    <dsp:sp modelId="{2455E8EF-2CCC-486C-BA4F-C70D21620408}">
      <dsp:nvSpPr>
        <dsp:cNvPr id="0" name=""/>
        <dsp:cNvSpPr/>
      </dsp:nvSpPr>
      <dsp:spPr>
        <a:xfrm>
          <a:off x="67628" y="1177041"/>
          <a:ext cx="904058" cy="904058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71463E-D411-45C7-893C-099957105AD5}">
      <dsp:nvSpPr>
        <dsp:cNvPr id="0" name=""/>
        <dsp:cNvSpPr/>
      </dsp:nvSpPr>
      <dsp:spPr>
        <a:xfrm rot="10800000">
          <a:off x="569395" y="2174803"/>
          <a:ext cx="7576669" cy="1420538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8665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Дорожная карта  реализации </a:t>
          </a:r>
          <a:r>
            <a:rPr lang="ru-RU" sz="1400" b="0" kern="1200" dirty="0" err="1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пилотного</a:t>
          </a: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 проекта «Бережливая поликлиника» в БУЗ УР «ГП №2 МЗ УР»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 rot="10800000">
        <a:off x="569395" y="2174803"/>
        <a:ext cx="7576669" cy="1420538"/>
      </dsp:txXfrm>
    </dsp:sp>
    <dsp:sp modelId="{F1B5D134-45DC-49F1-80FF-2E95A16EF5E9}">
      <dsp:nvSpPr>
        <dsp:cNvPr id="0" name=""/>
        <dsp:cNvSpPr/>
      </dsp:nvSpPr>
      <dsp:spPr>
        <a:xfrm>
          <a:off x="9678" y="2358639"/>
          <a:ext cx="904058" cy="904058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3CD985F-AB38-4117-92A5-DA716C6CF3E1}">
      <dsp:nvSpPr>
        <dsp:cNvPr id="0" name=""/>
        <dsp:cNvSpPr/>
      </dsp:nvSpPr>
      <dsp:spPr>
        <a:xfrm rot="10800000">
          <a:off x="569395" y="3787388"/>
          <a:ext cx="7576669" cy="1353565"/>
        </a:xfrm>
        <a:prstGeom prst="homePlate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8665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Verdana" panose="020B0604030504040204" pitchFamily="34" charset="0"/>
              <a:cs typeface="Arial" pitchFamily="34" charset="0"/>
            </a:rPr>
            <a:t>Средства нормированного страхового запаса Территориального фонда обязательного медицинского страхования по УР,  средства от приносящей доход деятельности БУЗ УР «ГП № 2 МЗ УР»</a:t>
          </a:r>
          <a:endParaRPr lang="ru-RU" sz="1400" b="0" kern="1200" dirty="0">
            <a:solidFill>
              <a:schemeClr val="tx1"/>
            </a:solidFill>
            <a:latin typeface="Verdana" panose="020B0604030504040204" pitchFamily="34" charset="0"/>
            <a:cs typeface="Arial" pitchFamily="34" charset="0"/>
          </a:endParaRPr>
        </a:p>
      </dsp:txBody>
      <dsp:txXfrm rot="10800000">
        <a:off x="569395" y="3787388"/>
        <a:ext cx="7576669" cy="1353565"/>
      </dsp:txXfrm>
    </dsp:sp>
    <dsp:sp modelId="{E6485547-5CCE-4E21-BC7E-39F7B83284F9}">
      <dsp:nvSpPr>
        <dsp:cNvPr id="0" name=""/>
        <dsp:cNvSpPr/>
      </dsp:nvSpPr>
      <dsp:spPr>
        <a:xfrm>
          <a:off x="47702" y="3966559"/>
          <a:ext cx="904058" cy="904058"/>
        </a:xfrm>
        <a:prstGeom prst="ellips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7D8E33-C935-4D5E-8318-0F5B78737EAD}">
      <dsp:nvSpPr>
        <dsp:cNvPr id="0" name=""/>
        <dsp:cNvSpPr/>
      </dsp:nvSpPr>
      <dsp:spPr>
        <a:xfrm rot="5400000">
          <a:off x="4062730" y="-1879873"/>
          <a:ext cx="2456961" cy="6216709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3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унифицированных шаблонов приема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кабинета для неотложной помощи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>
              <a:latin typeface="Verdana" panose="020B0604030504040204" pitchFamily="34" charset="0"/>
              <a:cs typeface="Arial" panose="020B0604020202020204" pitchFamily="34" charset="0"/>
            </a:rPr>
            <a:t>Неукомплектованность</a:t>
          </a: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 кадрами в  терапевтическом отделении (3 участка без врача)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Обновление компьютерной техники (замена «тонких клиентов»)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 единой информационной системы для быстрого обмена информацией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Verdana" panose="020B0604030504040204" pitchFamily="34" charset="0"/>
              <a:cs typeface="Arial" panose="020B0604020202020204" pitchFamily="34" charset="0"/>
            </a:rPr>
            <a:t>Отсутствие четкого разделения функций между врачом и медицинской сестрой </a:t>
          </a:r>
          <a:endParaRPr lang="ru-RU" sz="1400" kern="1200" dirty="0">
            <a:latin typeface="Verdana" panose="020B060403050404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4062730" y="-1879873"/>
        <a:ext cx="2456961" cy="6216709"/>
      </dsp:txXfrm>
    </dsp:sp>
    <dsp:sp modelId="{F951F26B-46EA-4EDA-8F95-FD90C62A05C7}">
      <dsp:nvSpPr>
        <dsp:cNvPr id="0" name=""/>
        <dsp:cNvSpPr/>
      </dsp:nvSpPr>
      <dsp:spPr>
        <a:xfrm>
          <a:off x="0" y="205335"/>
          <a:ext cx="2048664" cy="2047727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Основные проблемы, обозначенные  сотрудниками</a:t>
          </a:r>
          <a:endParaRPr lang="ru-RU" sz="1600" b="1" kern="120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0" y="205335"/>
        <a:ext cx="2048664" cy="2047727"/>
      </dsp:txXfrm>
    </dsp:sp>
    <dsp:sp modelId="{3B47E9C5-B80D-4405-8AC5-90C90A545C50}">
      <dsp:nvSpPr>
        <dsp:cNvPr id="0" name=""/>
        <dsp:cNvSpPr/>
      </dsp:nvSpPr>
      <dsp:spPr>
        <a:xfrm>
          <a:off x="20560" y="2560784"/>
          <a:ext cx="2050666" cy="2047727"/>
        </a:xfrm>
        <a:prstGeom prst="roundRect">
          <a:avLst/>
        </a:prstGeom>
        <a:solidFill>
          <a:srgbClr val="00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rPr>
            <a:t>Основные  проблемы, обозначенные пациентами</a:t>
          </a:r>
          <a:endParaRPr lang="ru-RU" sz="1600" b="1" kern="1200" dirty="0">
            <a:solidFill>
              <a:schemeClr val="tx1"/>
            </a:solidFill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20560" y="2560784"/>
        <a:ext cx="2050666" cy="204772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6BF716-BD5E-4333-B5B5-ADF26563BB64}">
      <dsp:nvSpPr>
        <dsp:cNvPr id="0" name=""/>
        <dsp:cNvSpPr/>
      </dsp:nvSpPr>
      <dsp:spPr>
        <a:xfrm>
          <a:off x="-5904674" y="-726936"/>
          <a:ext cx="7131051" cy="7131051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7AB48-8359-4D4C-A8A6-649CF0D94A82}">
      <dsp:nvSpPr>
        <dsp:cNvPr id="0" name=""/>
        <dsp:cNvSpPr/>
      </dsp:nvSpPr>
      <dsp:spPr>
        <a:xfrm>
          <a:off x="735335" y="529780"/>
          <a:ext cx="5024202" cy="1059561"/>
        </a:xfrm>
        <a:prstGeom prst="rect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10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Время ожидания в регистратуру сократилось с 15 до 4 мин.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35335" y="529780"/>
        <a:ext cx="5024202" cy="1059561"/>
      </dsp:txXfrm>
    </dsp:sp>
    <dsp:sp modelId="{140720C7-007C-4070-9440-2604454699DF}">
      <dsp:nvSpPr>
        <dsp:cNvPr id="0" name=""/>
        <dsp:cNvSpPr/>
      </dsp:nvSpPr>
      <dsp:spPr>
        <a:xfrm>
          <a:off x="29919" y="480352"/>
          <a:ext cx="1324451" cy="1324451"/>
        </a:xfrm>
        <a:prstGeom prst="ellipse">
          <a:avLst/>
        </a:prstGeom>
        <a:solidFill>
          <a:srgbClr val="00CC0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19BB31-FB75-47B4-83F6-F459A717BB75}">
      <dsp:nvSpPr>
        <dsp:cNvPr id="0" name=""/>
        <dsp:cNvSpPr/>
      </dsp:nvSpPr>
      <dsp:spPr>
        <a:xfrm>
          <a:off x="1120485" y="2119122"/>
          <a:ext cx="4639052" cy="1059561"/>
        </a:xfrm>
        <a:prstGeom prst="rect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10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Время ожидания приема терапевта сокращено с 25 до 10 мин.</a:t>
          </a:r>
          <a:endParaRPr lang="ru-RU" sz="16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1120485" y="2119122"/>
        <a:ext cx="4639052" cy="1059561"/>
      </dsp:txXfrm>
    </dsp:sp>
    <dsp:sp modelId="{3C04AA14-2F75-45D6-AC21-EFCE66F9E706}">
      <dsp:nvSpPr>
        <dsp:cNvPr id="0" name=""/>
        <dsp:cNvSpPr/>
      </dsp:nvSpPr>
      <dsp:spPr>
        <a:xfrm>
          <a:off x="458260" y="1986677"/>
          <a:ext cx="1324451" cy="1324451"/>
        </a:xfrm>
        <a:prstGeom prst="ellipse">
          <a:avLst/>
        </a:prstGeom>
        <a:solidFill>
          <a:srgbClr val="00CC00"/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B0B863-4B18-4597-9160-58A8B9CAB7E1}">
      <dsp:nvSpPr>
        <dsp:cNvPr id="0" name=""/>
        <dsp:cNvSpPr/>
      </dsp:nvSpPr>
      <dsp:spPr>
        <a:xfrm>
          <a:off x="864105" y="3737570"/>
          <a:ext cx="4766662" cy="1001348"/>
        </a:xfrm>
        <a:prstGeom prst="rect">
          <a:avLst/>
        </a:prstGeom>
        <a:solidFill>
          <a:srgbClr val="B8E08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102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Процесс прохождения 1 этапа диспансеризации с 4,5 до 2,5 часов </a:t>
          </a: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64105" y="3737570"/>
        <a:ext cx="4766662" cy="1001348"/>
      </dsp:txXfrm>
    </dsp:sp>
    <dsp:sp modelId="{B58BF35D-B5C0-4129-8484-65763767AD28}">
      <dsp:nvSpPr>
        <dsp:cNvPr id="0" name=""/>
        <dsp:cNvSpPr/>
      </dsp:nvSpPr>
      <dsp:spPr>
        <a:xfrm>
          <a:off x="73109" y="3576019"/>
          <a:ext cx="1324451" cy="13244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A92AE-7BA9-4777-B155-C9C3159B55B8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5B0E-9B27-496C-9062-0F5154C442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2562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02ADF903-77EB-4484-81AF-22AD3A3C2BEE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4858" tIns="47429" rIns="94858" bIns="474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40D8F986-E147-4A41-906D-0200D75940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949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FB53-BAF6-4779-B5EB-7EE1574C406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618C-57B4-4A7E-813A-36A1846F8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005064"/>
            <a:ext cx="9144000" cy="1512168"/>
          </a:xfrm>
          <a:prstGeom prst="rect">
            <a:avLst/>
          </a:prstGeom>
          <a:solidFill>
            <a:srgbClr val="00FF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ПИЛОТНЫЙ ПРОЕКТ «БЕРЕЖЛИВАЯ ПОЛИКЛИНИКА» </a:t>
            </a:r>
          </a:p>
          <a:p>
            <a:pPr algn="ctr"/>
            <a:endParaRPr lang="ru-RU" i="1" dirty="0" smtClean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dirty="0" smtClean="0">
                <a:solidFill>
                  <a:schemeClr val="tx1"/>
                </a:solidFill>
                <a:latin typeface="Verdana" panose="020B0604030504040204" pitchFamily="34" charset="0"/>
                <a:cs typeface="Arial" pitchFamily="34" charset="0"/>
              </a:rPr>
              <a:t>БУЗ УР «Городская поликлиника №2 МЗ УР»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 bwMode="auto">
          <a:xfrm>
            <a:off x="-21814" y="6196635"/>
            <a:ext cx="9165813" cy="40071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None/>
              <a:defRPr sz="1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ru-RU" sz="1500" b="1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Докладчик: заместитель министра здравоохранения  Татьяна Юрьевна Демина </a:t>
            </a:r>
            <a:endParaRPr lang="ru-RU" sz="1500" b="1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254" y="0"/>
            <a:ext cx="9159253" cy="1210930"/>
          </a:xfrm>
          <a:prstGeom prst="rect">
            <a:avLst/>
          </a:prstGeom>
          <a:solidFill>
            <a:srgbClr val="00FF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167414" y="141208"/>
            <a:ext cx="756514" cy="7200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195736" y="65094"/>
            <a:ext cx="972847" cy="872308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703" y="148797"/>
            <a:ext cx="1551912" cy="7200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0" y="1412776"/>
            <a:ext cx="9144000" cy="504056"/>
          </a:xfrm>
          <a:prstGeom prst="rect">
            <a:avLst/>
          </a:prstGeom>
          <a:solidFill>
            <a:srgbClr val="00FF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 smtClean="0">
                <a:solidFill>
                  <a:schemeClr val="tx1"/>
                </a:solidFill>
                <a:latin typeface="Verdana" panose="020B0604030504040204" pitchFamily="34" charset="0"/>
                <a:cs typeface="Arial" pitchFamily="34" charset="0"/>
              </a:rPr>
              <a:t>Министерство Здравоохранения Удмуртской Республики</a:t>
            </a:r>
            <a:endParaRPr lang="ru-RU" altLang="ru-RU" sz="2000" dirty="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1403648" y="5596613"/>
            <a:ext cx="7770730" cy="42467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None/>
              <a:defRPr sz="16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Период реализации проекта: 26 апреля-01 сентября 2017г. </a:t>
            </a:r>
            <a:endParaRPr lang="ru-RU" b="1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бережливая поликлиника комп1\итоговые отчеты презентации\0013-016-Gerb-U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09"/>
            <a:ext cx="702367" cy="72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-396552" y="1454762"/>
            <a:ext cx="9518848" cy="75010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3923928" y="332656"/>
            <a:ext cx="4719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Сводный  АНАЛИЗ  проблем</a:t>
            </a:r>
            <a:endParaRPr lang="ru-RU" sz="1600" b="1" cap="all" dirty="0" smtClean="0">
              <a:latin typeface="Verdana" panose="020B060403050404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6" y="164103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1520" y="1397000"/>
          <a:ext cx="8352928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1152128"/>
                <a:gridCol w="4176464"/>
              </a:tblGrid>
              <a:tr h="519832">
                <a:tc>
                  <a:txBody>
                    <a:bodyPr/>
                    <a:lstStyle/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Проблема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Источник опроса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Предложения 	</a:t>
                      </a:r>
                      <a:endParaRPr lang="ru-RU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  <a:cs typeface="Calibri" pitchFamily="34" charset="0"/>
                        </a:rPr>
                        <a:t>Сложно дозвониться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Calibri" pitchFamily="34" charset="0"/>
                        </a:rPr>
                        <a:t>Очередь в регистратуру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Теряются амбулаторные карты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Calibri" pitchFamily="34" charset="0"/>
                        </a:rPr>
                        <a:t>Сложно записаться к специалисту</a:t>
                      </a:r>
                      <a:r>
                        <a:rPr lang="ru-RU" sz="1200" baseline="0" dirty="0" smtClean="0">
                          <a:latin typeface="+mn-lt"/>
                          <a:cs typeface="Calibri" pitchFamily="34" charset="0"/>
                        </a:rPr>
                        <a:t> и на исследования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Calibri" pitchFamily="34" charset="0"/>
                        </a:rPr>
                        <a:t>Мало информации</a:t>
                      </a:r>
                      <a:endParaRPr lang="ru-RU" sz="12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Пациенты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Организация </a:t>
                      </a:r>
                      <a:r>
                        <a:rPr lang="en-US" sz="1200" dirty="0" smtClean="0">
                          <a:latin typeface="+mn-lt"/>
                        </a:rPr>
                        <a:t>Call</a:t>
                      </a:r>
                      <a:r>
                        <a:rPr lang="ru-RU" sz="1200" dirty="0" smtClean="0">
                          <a:latin typeface="+mn-lt"/>
                        </a:rPr>
                        <a:t> центра</a:t>
                      </a:r>
                      <a:r>
                        <a:rPr lang="ru-RU" sz="1200" baseline="0" dirty="0" smtClean="0">
                          <a:latin typeface="+mn-lt"/>
                        </a:rPr>
                        <a:t> </a:t>
                      </a:r>
                      <a:r>
                        <a:rPr lang="ru-RU" sz="1200" dirty="0" smtClean="0">
                          <a:latin typeface="+mn-lt"/>
                        </a:rPr>
                        <a:t>с отдельным сотрудником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Внедрение электронной очереди, электронного расписания, упорядочение системы хранения и поиска амбулаторных карт,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200" dirty="0" smtClean="0">
                          <a:latin typeface="+mn-lt"/>
                        </a:rPr>
                        <a:t>рганизация</a:t>
                      </a:r>
                      <a:r>
                        <a:rPr lang="ru-RU" sz="1200" baseline="0" dirty="0" smtClean="0">
                          <a:latin typeface="+mn-lt"/>
                        </a:rPr>
                        <a:t> записи с рабочего места врача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Организация навигации, размещение стендов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Смешение потоков пациентов (здоровые граждане с больными в одной очереди)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Разброс кабинетов по всем этажам поликлиники</a:t>
                      </a: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, трудно пройти диспансеризацию</a:t>
                      </a:r>
                      <a:endParaRPr lang="ru-RU" sz="12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Пациенты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Введение рациональной маршрутизации пациентов,</a:t>
                      </a:r>
                    </a:p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Исключение смешения потока больных и здоровых граждан, Открытие отделения медицинской профилактики, Информатизация рабочих мест </a:t>
                      </a: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Calibri" pitchFamily="34" charset="0"/>
                        </a:rPr>
                        <a:t>Очередь в кабинеты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Отсутствие кабинета для неотложной помощи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Отсутствие  единой информационной системы для быстрого обмена информацией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Отсутствие унифицированных шаблонов приема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Отсутствие четкого разделения функций между врачом и медицинской сестрой </a:t>
                      </a:r>
                      <a:endParaRPr lang="ru-RU" sz="1200" dirty="0">
                        <a:latin typeface="+mn-lt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Пациенты</a:t>
                      </a:r>
                    </a:p>
                    <a:p>
                      <a:endParaRPr lang="ru-RU" sz="1200" dirty="0" smtClean="0">
                        <a:latin typeface="+mn-lt"/>
                      </a:endParaRPr>
                    </a:p>
                    <a:p>
                      <a:endParaRPr lang="ru-RU" sz="1200" dirty="0" smtClean="0">
                        <a:latin typeface="+mn-lt"/>
                      </a:endParaRPr>
                    </a:p>
                    <a:p>
                      <a:endParaRPr lang="ru-RU" sz="1200" dirty="0" smtClean="0">
                        <a:latin typeface="+mn-lt"/>
                      </a:endParaRPr>
                    </a:p>
                    <a:p>
                      <a:endParaRPr lang="ru-RU" sz="1200" dirty="0" smtClean="0">
                        <a:latin typeface="+mn-lt"/>
                      </a:endParaRPr>
                    </a:p>
                    <a:p>
                      <a:r>
                        <a:rPr lang="ru-RU" sz="1200" dirty="0" smtClean="0">
                          <a:latin typeface="+mn-lt"/>
                        </a:rPr>
                        <a:t>Сотрудники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Минимизация бумажного документооборота,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Увеличение времени затраченного  непосредственно  на  пациента,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Организация рабочего места по системе 5S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200" baseline="0" dirty="0" smtClean="0">
                        <a:latin typeface="+mn-lt"/>
                      </a:endParaRPr>
                    </a:p>
                    <a:p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Открытие кабинета неотложной помощи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Информатизация рабочих мест</a:t>
                      </a:r>
                    </a:p>
                    <a:p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Внедрение шаблонов приема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6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-396552" y="1454762"/>
            <a:ext cx="9518848" cy="75010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3923928" y="332656"/>
            <a:ext cx="4719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Сводный  АНАЛИЗ  проблем</a:t>
            </a:r>
            <a:endParaRPr lang="ru-RU" sz="1600" b="1" cap="all" dirty="0" smtClean="0">
              <a:latin typeface="Verdana" panose="020B060403050404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6" y="164103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827583" y="1397000"/>
          <a:ext cx="7560840" cy="476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2520280"/>
                <a:gridCol w="2520280"/>
              </a:tblGrid>
              <a:tr h="83445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Наименование процесса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Исходное состояние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Целевое состояние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1192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+mn-lt"/>
                          <a:cs typeface="Arial" panose="020B0604020202020204" pitchFamily="34" charset="0"/>
                        </a:rPr>
                        <a:t>Очередь в регистратуру</a:t>
                      </a:r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15 мин.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4 мин.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1549698">
                <a:tc>
                  <a:txBody>
                    <a:bodyPr/>
                    <a:lstStyle/>
                    <a:p>
                      <a:r>
                        <a:rPr lang="ru-RU" sz="2000" baseline="0" dirty="0" smtClean="0">
                          <a:latin typeface="+mn-lt"/>
                        </a:rPr>
                        <a:t>Время прохождения 1 этапа диспансеризации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4,5 часа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2,5 часа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  <a:tr h="119207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</a:rPr>
                        <a:t>Время ожидания у кабинета</a:t>
                      </a:r>
                      <a:r>
                        <a:rPr lang="ru-RU" sz="2000" baseline="0" dirty="0" smtClean="0">
                          <a:latin typeface="+mn-lt"/>
                        </a:rPr>
                        <a:t> </a:t>
                      </a:r>
                      <a:r>
                        <a:rPr lang="ru-RU" sz="2000" dirty="0" smtClean="0">
                          <a:latin typeface="+mn-lt"/>
                        </a:rPr>
                        <a:t>терапевта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25 мин.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+mn-lt"/>
                        </a:rPr>
                        <a:t>10 мин.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6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-396552" y="1454762"/>
            <a:ext cx="9518848" cy="75010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3995936" y="131462"/>
            <a:ext cx="471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ОПРЕДЕЛЕНИЕ ОСНОВНЫХ ПОКАЗАТЕЛЕЙ ПРОЕКТА</a:t>
            </a:r>
            <a:endParaRPr lang="ru-RU" sz="1600" b="1" cap="all" dirty="0" smtClean="0">
              <a:latin typeface="Verdana" panose="020B060403050404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975"/>
            <a:ext cx="846388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Отображается в формате таблиц и  диаграмм</a:t>
            </a:r>
            <a:endParaRPr lang="ru-RU" sz="1600" dirty="0"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3" y="188106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6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-2916832" y="3001835"/>
            <a:ext cx="10972800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6" name="Стрелка: вниз 5"/>
          <p:cNvSpPr/>
          <p:nvPr/>
        </p:nvSpPr>
        <p:spPr>
          <a:xfrm rot="16200000">
            <a:off x="1468276" y="2097521"/>
            <a:ext cx="1559990" cy="3878786"/>
          </a:xfrm>
          <a:prstGeom prst="down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TextBox 35">
            <a:hlinkClick r:id="" action="ppaction://noaction"/>
          </p:cNvPr>
          <p:cNvSpPr txBox="1"/>
          <p:nvPr/>
        </p:nvSpPr>
        <p:spPr>
          <a:xfrm>
            <a:off x="4644008" y="1388078"/>
            <a:ext cx="3816425" cy="1600438"/>
          </a:xfrm>
          <a:prstGeom prst="rect">
            <a:avLst/>
          </a:prstGeom>
          <a:solidFill>
            <a:srgbClr val="B8E08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Задачи: сокращение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времени 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ожидания в регистратуру, исключение обращения в регистратуру пациентов пришедших по предварительной записи, открытие </a:t>
            </a:r>
            <a:r>
              <a:rPr lang="ru-RU" sz="1400" dirty="0" err="1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Са</a:t>
            </a:r>
            <a:r>
              <a:rPr lang="en-US" sz="1400" dirty="0" err="1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ll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центра, внедрение электронной очереди, организация работы </a:t>
            </a:r>
            <a:r>
              <a:rPr lang="ru-RU" sz="1400" dirty="0" err="1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картохранилища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0495" y="3744526"/>
            <a:ext cx="34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3617946" y="399053"/>
            <a:ext cx="505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Основные  направления  проекта</a:t>
            </a:r>
          </a:p>
        </p:txBody>
      </p:sp>
      <p:sp>
        <p:nvSpPr>
          <p:cNvPr id="55" name="Стрелка: вниз 5"/>
          <p:cNvSpPr/>
          <p:nvPr/>
        </p:nvSpPr>
        <p:spPr>
          <a:xfrm rot="16200000">
            <a:off x="1468276" y="3847143"/>
            <a:ext cx="1559990" cy="3878786"/>
          </a:xfrm>
          <a:prstGeom prst="down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97169" y="5367714"/>
            <a:ext cx="311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работы врача терапевта участкового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низ 5"/>
          <p:cNvSpPr/>
          <p:nvPr/>
        </p:nvSpPr>
        <p:spPr>
          <a:xfrm rot="16200000">
            <a:off x="1456568" y="170360"/>
            <a:ext cx="1559990" cy="3878786"/>
          </a:xfrm>
          <a:prstGeom prst="down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70495" y="1761541"/>
            <a:ext cx="336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работы регистратуры</a:t>
            </a:r>
            <a:endParaRPr lang="ru-RU" sz="16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/>
        </p:nvSpPr>
        <p:spPr>
          <a:xfrm>
            <a:off x="4644007" y="3128973"/>
            <a:ext cx="3816425" cy="1600438"/>
          </a:xfrm>
          <a:prstGeom prst="rect">
            <a:avLst/>
          </a:prstGeom>
          <a:solidFill>
            <a:srgbClr val="B8E08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Задачи: введение рациональной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маршрутизации 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пациентов,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исключение смешения потока больных и здоровых граждан, открытие отделения медицинской профилактики, информатизация рабочих мест 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hlinkClick r:id="" action="ppaction://noaction"/>
          </p:cNvPr>
          <p:cNvSpPr txBox="1"/>
          <p:nvPr/>
        </p:nvSpPr>
        <p:spPr>
          <a:xfrm>
            <a:off x="4644008" y="5013176"/>
            <a:ext cx="3816425" cy="1815882"/>
          </a:xfrm>
          <a:prstGeom prst="rect">
            <a:avLst/>
          </a:prstGeom>
          <a:solidFill>
            <a:srgbClr val="B8E08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Задачи: исключение  очередей, минимизация бумажного документооборота,  увеличение времени затраченного  непосредственно  на 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пациента, 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открытие кабинета неотложной помощи, информатизация рабочих мест 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" y="165197"/>
            <a:ext cx="35544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52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95536" y="2204864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851920" y="128826"/>
            <a:ext cx="492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НАПРАВЛЕНИЕ №1      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 Алгоритм решения проблем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9409216"/>
              </p:ext>
            </p:extLst>
          </p:nvPr>
        </p:nvGraphicFramePr>
        <p:xfrm>
          <a:off x="107504" y="1196753"/>
          <a:ext cx="8533457" cy="5718236"/>
        </p:xfrm>
        <a:graphic>
          <a:graphicData uri="http://schemas.openxmlformats.org/drawingml/2006/table">
            <a:tbl>
              <a:tblPr firstRow="1" bandCol="1">
                <a:tableStyleId>{8799B23B-EC83-4686-B30A-512413B5E67A}</a:tableStyleId>
              </a:tblPr>
              <a:tblGrid>
                <a:gridCol w="1620688"/>
                <a:gridCol w="4254772"/>
                <a:gridCol w="2657997"/>
              </a:tblGrid>
              <a:tr h="72007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Мероприятия </a:t>
                      </a:r>
                      <a:r>
                        <a:rPr lang="ru-RU" sz="1600" b="0" baseline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для решения  проблемы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ИТОГИ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</a:tr>
              <a:tr h="70047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Сроки ожидания звонков по телефону – 45 мин.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Открытие 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</a:rPr>
                        <a:t>Са</a:t>
                      </a:r>
                      <a:r>
                        <a:rPr lang="en-US" sz="1100" dirty="0" err="1" smtClean="0">
                          <a:latin typeface="Verdana" panose="020B0604030504040204" pitchFamily="34" charset="0"/>
                        </a:rPr>
                        <a:t>ll</a:t>
                      </a:r>
                      <a:r>
                        <a:rPr lang="en-US" sz="1100" baseline="0" dirty="0" smtClean="0"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центра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Выделен администратор, работающий только с телефонными звонками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Уменьшение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 срока ожидания звонков по телефону до 10 мин</a:t>
                      </a:r>
                      <a:endParaRPr lang="ru-RU" sz="1100" dirty="0" smtClean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106337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Время ожидания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очереди в регистратуру 15 минут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Увеличено количество администраторов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Введена электронная очередь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Исключение временных затрат для ответа регистратора на вопросы о режиме работы специалистов путем размещения администратора, 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страхового представителя в холле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 и организации электронного табло расписания работы специалистов с актуализацией в 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</a:rPr>
                        <a:t>on-line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 режиме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Введение алгоритмов действия  персонала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Упорядочение системы хранения и поиска амбулаторных карт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Процесс улучшен в 3,8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раза время ожидания сократилось с 15 до 4 мин.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77759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Сложно записаться 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на исследования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 АРМ врача предоставлена возможность записи пациента на повторный прием, на прием к узким специалистам, на диагностические и лабораторные исследования.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 АРМ врача предоставлена возможность записи на прием в республиканские больницы.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Популяризация  записи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через интернет (РПГУ, ИГИС)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Организована запись на исследования рабочего места врача.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Сроки ожидания сокращены с 14 до 5 дней.</a:t>
                      </a:r>
                      <a:endParaRPr lang="ru-RU" sz="1100" dirty="0" smtClean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86276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Недостаток информации для пациента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Внедрение удобной навигации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Размещение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в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 холле старшего администратора, страхового представителя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Электронное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Verdana" panose="020B0604030504040204" pitchFamily="34" charset="0"/>
                        </a:rPr>
                        <a:t>онлайн-расписание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работы специалистов</a:t>
                      </a:r>
                      <a:endParaRPr lang="ru-RU" sz="1100" dirty="0" smtClean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Повышение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уровня удовлетворенности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пациентов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5" y="90588"/>
            <a:ext cx="35544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47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419872" y="310435"/>
            <a:ext cx="528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  работы регистратуры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исходного состояния</a:t>
            </a:r>
            <a:r>
              <a:rPr lang="ru-RU" sz="1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Размещается карта создания потока ценности исходного состояния, коэффициент эффективности(фото)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iar6307\Desktop\Бережливая поликлиника\Наши диаграммы\IMG_5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59"/>
            <a:ext cx="8280920" cy="530425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146941"/>
            <a:ext cx="35544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64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275856" y="116632"/>
            <a:ext cx="543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  работы регистратуры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          карта заключительного состояния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Размещается карта потока создания ценности заключительного  состояния, коэффициент эффективности(фото)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iar6307\Desktop\Бережливая поликлиника\Наши диаграммы\IMG_5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7956376" cy="530425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54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2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15958" y="116632"/>
            <a:ext cx="846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  работы регистратуры</a:t>
            </a:r>
            <a:r>
              <a:rPr lang="ru-R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algn="ctr"/>
            <a:r>
              <a:rPr lang="ru-R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iar6307\Desktop\Бережливая поликлиника\Было\20150522_141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45" y="1101130"/>
            <a:ext cx="3837691" cy="264375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iar6307\Desktop\Бережливая поликлиника\Было\20150522_14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993" y="3861048"/>
            <a:ext cx="3819943" cy="288032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iar6307\Desktop\Бережливая поликлиника\Стало\IMG_0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888432" cy="266429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V:\Ишниязова А.Р\Бережливая поликлиника\фото как стало\P62757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74740"/>
            <a:ext cx="3888432" cy="286662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0" y="634832"/>
            <a:ext cx="871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БЫЛО			                                                                      СТАЛО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175956" y="2276872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175956" y="5121188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2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95536" y="2204864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563888" y="128826"/>
            <a:ext cx="5213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Направление №2</a:t>
            </a:r>
            <a:endParaRPr lang="ru-RU" sz="1600" b="1" cap="all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 Алгоритм решения проблем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2301825"/>
              </p:ext>
            </p:extLst>
          </p:nvPr>
        </p:nvGraphicFramePr>
        <p:xfrm>
          <a:off x="107504" y="1268761"/>
          <a:ext cx="8640961" cy="5500288"/>
        </p:xfrm>
        <a:graphic>
          <a:graphicData uri="http://schemas.openxmlformats.org/drawingml/2006/table">
            <a:tbl>
              <a:tblPr firstRow="1" bandCol="1">
                <a:tableStyleId>{8799B23B-EC83-4686-B30A-512413B5E67A}</a:tableStyleId>
              </a:tblPr>
              <a:tblGrid>
                <a:gridCol w="2617547"/>
                <a:gridCol w="2783053"/>
                <a:gridCol w="3240361"/>
              </a:tblGrid>
              <a:tr h="65583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Мероприятия </a:t>
                      </a:r>
                      <a:r>
                        <a:rPr lang="ru-RU" sz="1600" b="0" baseline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для решения  проблемы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ИТОГИ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</a:tr>
              <a:tr h="229220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Длительное время прохождения диспансеризации в 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100" baseline="0" smtClean="0">
                          <a:latin typeface="Verdana" panose="020B0604030504040204" pitchFamily="34" charset="0"/>
                        </a:rPr>
                        <a:t>день обращения ( до 4,5 часов) 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Открытие отделения медицинской профилактики с отдельным входом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Внедрение в электронной медицинской карте модуля "Диспансеризация", организующего электронный документооборот в отделении медицинской профилактики, исключение бумажных носителей информации для пациентов от одного специалиста к другому.</a:t>
                      </a:r>
                      <a:endParaRPr lang="ru-RU" sz="1100" b="1" dirty="0" smtClean="0">
                        <a:solidFill>
                          <a:srgbClr val="990033"/>
                        </a:solidFill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Отделение открыто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01.07.2017г.  Процесс улучшен в 1,8 раза (сокращение времени прохождения 1 этапа диспансеризации с 4,5 -2,5 часов)</a:t>
                      </a:r>
                      <a:endParaRPr lang="ru-RU" sz="1100" dirty="0" smtClean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10695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Расположение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кабинетов, задействованных в процессе проведения диспансеризации, на разных этажах поликлиники (протяженность маршрута – 322 м)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Размещение кабинетов в одном крыле,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на одном этаже поликлиники, сокращение протяженности маршрута движения пациента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Сокращение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протяженности маршрута в 1,7 раза (с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 322 м до 187 м)</a:t>
                      </a:r>
                    </a:p>
                  </a:txBody>
                  <a:tcPr/>
                </a:tc>
              </a:tr>
              <a:tr h="145496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Отсутствие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четкой маршрутизации пациента при прохождении диспансеризации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Разработка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 маршрутизации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Внедрение удобной навигации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Повышение удовлетворенности пациентов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47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  <a:br>
              <a:rPr lang="ru-RU" sz="28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8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текущего состояния</a:t>
            </a:r>
            <a:endParaRPr lang="ru-RU" sz="2800" dirty="0"/>
          </a:p>
        </p:txBody>
      </p:sp>
      <p:pic>
        <p:nvPicPr>
          <p:cNvPr id="2050" name="Picture 2" descr="V:\Ишниязова А.Р\презентация Алексеевой-Чайниковой\2017-10-26_161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8229600" cy="3341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4057333645"/>
              </p:ext>
            </p:extLst>
          </p:nvPr>
        </p:nvGraphicFramePr>
        <p:xfrm>
          <a:off x="368135" y="1235034"/>
          <a:ext cx="8524345" cy="539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411760" y="188640"/>
            <a:ext cx="634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err="1" smtClean="0">
                <a:latin typeface="Verdana" panose="020B0604030504040204" pitchFamily="34" charset="0"/>
                <a:cs typeface="Arial" panose="020B0604020202020204" pitchFamily="34" charset="0"/>
              </a:rPr>
              <a:t>НОРМАТИВное</a:t>
            </a:r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регулирование 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ПРОЕКТА на  уровне региона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71600" y="64740"/>
            <a:ext cx="659728" cy="6279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3540" y="28458"/>
            <a:ext cx="740796" cy="664238"/>
          </a:xfrm>
          <a:prstGeom prst="rect">
            <a:avLst/>
          </a:prstGeom>
        </p:spPr>
      </p:pic>
      <p:pic>
        <p:nvPicPr>
          <p:cNvPr id="14" name="Picture 3" descr="D:\бережливая поликлиника комп1\итоговые отчеты презентации\0013-016-Gerb-U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25" y="102918"/>
            <a:ext cx="482403" cy="494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661"/>
            <a:ext cx="1512169" cy="58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76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  <a:b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текущего  состояния</a:t>
            </a:r>
            <a:endParaRPr lang="ru-RU" sz="2400" dirty="0"/>
          </a:p>
        </p:txBody>
      </p:sp>
      <p:pic>
        <p:nvPicPr>
          <p:cNvPr id="3074" name="Picture 2" descr="V:\Ишниязова А.Р\презентация Алексеевой-Чайниковой\2017-10-26_161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229600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  <a:br>
              <a:rPr lang="ru-RU" sz="27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7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целевого  состояния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V:\Ишниязова А.Р\презентация Алексеевой-Чайниковой\2017-10-27_093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84356"/>
            <a:ext cx="8352928" cy="414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  <a:b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целевого  состояния</a:t>
            </a:r>
            <a:endParaRPr lang="ru-RU" sz="2400" dirty="0"/>
          </a:p>
        </p:txBody>
      </p:sp>
      <p:pic>
        <p:nvPicPr>
          <p:cNvPr id="2050" name="Picture 2" descr="V:\Ишниязова А.Р\презентация Алексеевой-Чайниковой\2017-10-27_093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56895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1835696" y="116632"/>
            <a:ext cx="68780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>
                <a:latin typeface="Verdana" panose="020B0604030504040204" pitchFamily="34" charset="0"/>
                <a:cs typeface="Arial" panose="020B0604020202020204" pitchFamily="34" charset="0"/>
              </a:rPr>
              <a:t>Оптимизация процесса проведения диспансеризации</a:t>
            </a:r>
          </a:p>
          <a:p>
            <a:pPr algn="r"/>
            <a:r>
              <a:rPr lang="ru-R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C:\Users\iar6307\Desktop\Бережливая поликлиника\Стало\P6285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13707"/>
            <a:ext cx="3851920" cy="274856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 descr="C:\Users\iar6307\Desktop\Бережливая поликлиника\Было\P70525-114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30" y="3988828"/>
            <a:ext cx="3719350" cy="272288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\\192.168.0.4\network_folder\Ишниязова А.Р\Бережливая поликлиника\Фото для Егорова\P10153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13707"/>
            <a:ext cx="3719350" cy="2675334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0" y="634832"/>
            <a:ext cx="871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БЫЛО			                                                                      СТАЛО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20" y="4013684"/>
            <a:ext cx="3868516" cy="269803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Стрелка вправо 22"/>
          <p:cNvSpPr/>
          <p:nvPr/>
        </p:nvSpPr>
        <p:spPr>
          <a:xfrm>
            <a:off x="4175956" y="2276872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155765" y="5170252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2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95536" y="2204864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347864" y="0"/>
            <a:ext cx="542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Направление №3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 Алгоритм решения проблем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875271"/>
              </p:ext>
            </p:extLst>
          </p:nvPr>
        </p:nvGraphicFramePr>
        <p:xfrm>
          <a:off x="107504" y="1067569"/>
          <a:ext cx="8856983" cy="5630167"/>
        </p:xfrm>
        <a:graphic>
          <a:graphicData uri="http://schemas.openxmlformats.org/drawingml/2006/table">
            <a:tbl>
              <a:tblPr firstRow="1" bandCol="1">
                <a:tableStyleId>{8799B23B-EC83-4686-B30A-512413B5E67A}</a:tableStyleId>
              </a:tblPr>
              <a:tblGrid>
                <a:gridCol w="1919012"/>
                <a:gridCol w="3395177"/>
                <a:gridCol w="3542794"/>
              </a:tblGrid>
              <a:tr h="5695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Мероприятия </a:t>
                      </a:r>
                      <a:r>
                        <a:rPr lang="ru-RU" sz="1600" b="0" baseline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для решения  проблемы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ИТОГИ</a:t>
                      </a:r>
                      <a:endParaRPr lang="ru-RU" sz="1600" b="0" dirty="0"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CC00"/>
                    </a:solidFill>
                  </a:tcPr>
                </a:tc>
              </a:tr>
              <a:tr h="129061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Очередь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у кабинета (время ожидания у кабинета врача терапевта участкового – 25 мин.)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Разделение потоков здоровых и больных граждан, открытие кабинета неотложной помощи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Процесс улучшен в 2,5 раза (время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ожидания у кабинета сократилось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с 25 до 10 мин.) Время затраченное непосредственно на пациента (опрос, осмотр, беседа) увеличилось в 1,4 раза (с 5 до 6,8 мин.)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 Повышение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уровня удовлетворенности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пациентов работой участкового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врача</a:t>
                      </a:r>
                      <a:endParaRPr lang="ru-RU" sz="1100" dirty="0" smtClean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749351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Отсутствие унифицированных шаблонов приема терапевта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Создание шаблонов приема терапевта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 нозологиям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Разработано более 10 шаблонов</a:t>
                      </a:r>
                    </a:p>
                  </a:txBody>
                  <a:tcPr/>
                </a:tc>
              </a:tr>
              <a:tr h="206820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Бумажный документооборот (потеря времени)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Информатизация рабочих мест</a:t>
                      </a:r>
                    </a:p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- введение электронной медицинской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карты, </a:t>
                      </a:r>
                    </a:p>
                    <a:p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- возможность формирования медицинских документов по утвержденным формам в электронном виде (справки, направления, информированные согласия и т.д.)</a:t>
                      </a:r>
                    </a:p>
                    <a:p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- в АРМ врача предоставлена возможность записи пациента на повторный прием, на прием к узким специалистам, на диагностические и лабораторные исследования.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Повышение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уровня удовлетворенности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пациентов работой участкового врача</a:t>
                      </a:r>
                    </a:p>
                    <a:p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8953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Отсутствие четкого разделения функции врача и медицинской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сестры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Алгоритм по разделению функций врача и медицинской сестры</a:t>
                      </a:r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Повышение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</a:rPr>
                        <a:t> уровня удовлетворенности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</a:rPr>
                        <a:t>пациентов работой участкового врача</a:t>
                      </a:r>
                    </a:p>
                    <a:p>
                      <a:endParaRPr lang="ru-RU" sz="11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47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ЭФФЕКТИВНОСТИ РАБОТЫ ВРАЧА ТЕРАПЕВТА УЧАСТКОВОГО </a:t>
            </a:r>
            <a:r>
              <a:rPr lang="ru-RU" sz="28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</a:t>
            </a:r>
            <a:r>
              <a:rPr lang="ru-RU" sz="2800" b="1" cap="all" dirty="0" err="1" smtClean="0">
                <a:latin typeface="Verdana" panose="020B0604030504040204" pitchFamily="34" charset="0"/>
                <a:cs typeface="Arial" panose="020B0604020202020204" pitchFamily="34" charset="0"/>
              </a:rPr>
              <a:t>ТЕКУЩЕго</a:t>
            </a:r>
            <a:r>
              <a:rPr lang="ru-RU" sz="28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 состояния</a:t>
            </a:r>
            <a:endParaRPr lang="ru-RU" dirty="0"/>
          </a:p>
        </p:txBody>
      </p:sp>
      <p:pic>
        <p:nvPicPr>
          <p:cNvPr id="4098" name="Picture 2" descr="V:\Ишниязова А.Р\презентация лазуткиной\2017-10-27_095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835292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ЭФФЕКТИВНОСТИ РАБОТЫ ВРАЧА ТЕРАПЕВТА УЧАСТКОВОГО </a:t>
            </a:r>
            <a:r>
              <a:rPr lang="ru-RU" sz="24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Карта </a:t>
            </a:r>
            <a:r>
              <a:rPr lang="ru-RU" sz="2400" b="1" cap="all" smtClean="0">
                <a:latin typeface="Verdana" panose="020B0604030504040204" pitchFamily="34" charset="0"/>
                <a:cs typeface="Arial" panose="020B0604020202020204" pitchFamily="34" charset="0"/>
              </a:rPr>
              <a:t>целевого  состояния</a:t>
            </a:r>
            <a:endParaRPr lang="ru-RU" sz="2400" dirty="0"/>
          </a:p>
        </p:txBody>
      </p:sp>
      <p:pic>
        <p:nvPicPr>
          <p:cNvPr id="3074" name="Picture 2" descr="V:\Ишниязова А.Р\презентация лазуткиной\2017-10-27_095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35292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419872" y="33493"/>
            <a:ext cx="529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Повышение эффективности работы врача терапевта участкового</a:t>
            </a:r>
            <a:r>
              <a:rPr lang="ru-R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iar6307\Desktop\Бережливая поликлиника\Было\P1015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769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V:\Ишниязова А.Р\фото по спецзаданию\P8116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803914" cy="280831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Users\iar6307\Desktop\Бережливая поликлиника\Было\P70525-11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35112"/>
            <a:ext cx="3744416" cy="260625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C:\Users\iar6307\Desktop\Бережливая поликлиника\Стало\P70623-160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744416" cy="252028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0" y="634832"/>
            <a:ext cx="8715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БЫЛО			                                                                      СТАЛО</a:t>
            </a:r>
            <a:endParaRPr lang="ru-RU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4175956" y="2276872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202342" y="5258220"/>
            <a:ext cx="39604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2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9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71601864"/>
              </p:ext>
            </p:extLst>
          </p:nvPr>
        </p:nvGraphicFramePr>
        <p:xfrm>
          <a:off x="2915816" y="1131590"/>
          <a:ext cx="5832648" cy="529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928794" y="285728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итоги  проекта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844824"/>
            <a:ext cx="2481898" cy="881919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 в 3,8 раза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184482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781638" y="350669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23528" y="3284984"/>
            <a:ext cx="2481898" cy="811766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Улучшен в 2,5 раза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3528" y="4725144"/>
            <a:ext cx="2481898" cy="755059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 в 1,8 раза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48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143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187614" y="1507407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TextBox 27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6" name="TextBox 27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3347864" y="188640"/>
            <a:ext cx="523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ТФОМС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234757373"/>
              </p:ext>
            </p:extLst>
          </p:nvPr>
        </p:nvGraphicFramePr>
        <p:xfrm>
          <a:off x="2307" y="1497882"/>
          <a:ext cx="4173649" cy="1931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="" xmlns:p14="http://schemas.microsoft.com/office/powerpoint/2010/main" val="805148925"/>
              </p:ext>
            </p:extLst>
          </p:nvPr>
        </p:nvGraphicFramePr>
        <p:xfrm>
          <a:off x="4392835" y="1264568"/>
          <a:ext cx="4322569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07142" y="1051596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50" dirty="0">
                <a:latin typeface="Verdana" panose="020B0604030504040204" pitchFamily="34" charset="0"/>
              </a:rPr>
              <a:t>Динамика уровня удовлетворенности пациентов работой участкового врача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7" y="1051596"/>
            <a:ext cx="42029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Verdana" panose="020B0604030504040204" pitchFamily="34" charset="0"/>
              </a:rPr>
              <a:t>Динамика уровня удовлетворенности пациентов работой регистратуры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7840770" cy="1008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218" y="4725144"/>
            <a:ext cx="87111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Verdana" panose="020B0604030504040204" pitchFamily="34" charset="0"/>
              </a:rPr>
              <a:t>Объем финансового обеспечения из средств НСЗ ТФОМС УР  </a:t>
            </a:r>
            <a:endParaRPr lang="ru-RU" sz="1600" b="1" dirty="0">
              <a:latin typeface="Verdan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7011518"/>
              </p:ext>
            </p:extLst>
          </p:nvPr>
        </p:nvGraphicFramePr>
        <p:xfrm>
          <a:off x="323528" y="5301208"/>
          <a:ext cx="813690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/>
                <a:gridCol w="2712301"/>
                <a:gridCol w="2712301"/>
              </a:tblGrid>
              <a:tr h="1333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Направление 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Кол-во (ед.)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Сумма, тыс. руб.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Приобретение медицинского оборудования 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2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Verdana" panose="020B0604030504040204" pitchFamily="34" charset="0"/>
                        </a:rPr>
                        <a:t>3 719,5</a:t>
                      </a:r>
                      <a:endParaRPr lang="ru-RU" sz="1400" dirty="0">
                        <a:latin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084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5581711"/>
              </p:ext>
            </p:extLst>
          </p:nvPr>
        </p:nvGraphicFramePr>
        <p:xfrm>
          <a:off x="179512" y="1340769"/>
          <a:ext cx="8352928" cy="5198383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310072"/>
                <a:gridCol w="1035198"/>
                <a:gridCol w="2277435"/>
                <a:gridCol w="2208421"/>
                <a:gridCol w="2521802"/>
              </a:tblGrid>
              <a:tr h="1452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156" marR="63156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Период  обучения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156" marR="63156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Организация, проводившая обучение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156" marR="63156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Категория</a:t>
                      </a:r>
                      <a:r>
                        <a:rPr lang="ru-RU" sz="1000" baseline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персонала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3156" marR="63156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сотрудников, прошедших обучение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(в скобках – процент от числа сотрудников мед. организаций, участвующих в проекте БП по соответствующим категориям персонала)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3156" marR="63156" marT="0" marB="0" anchor="ctr">
                    <a:solidFill>
                      <a:srgbClr val="00CC00"/>
                    </a:solidFill>
                  </a:tcPr>
                </a:tc>
              </a:tr>
              <a:tr h="663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Verdana" panose="020B0604030504040204" pitchFamily="34" charset="0"/>
                          <a:cs typeface="Arial" pitchFamily="34" charset="0"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24.04.2017г.-24.04.2017г.</a:t>
                      </a:r>
                      <a:endParaRPr lang="ru-RU" sz="1050" dirty="0">
                        <a:latin typeface="Verdana" panose="020B0604030504040204" pitchFamily="34" charset="0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г. Ярославль</a:t>
                      </a:r>
                    </a:p>
                    <a:p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На базе 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</a:rPr>
                        <a:t>ГБКУЗ ЯО 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поликлиника № 2</a:t>
                      </a:r>
                      <a:endParaRPr lang="ru-RU" sz="1050" dirty="0">
                        <a:latin typeface="Verdana" panose="020B0604030504040204" pitchFamily="34" charset="0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Рабочая группа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 МЗ УР</a:t>
                      </a:r>
                      <a:endParaRPr lang="ru-RU" sz="1050" dirty="0">
                        <a:latin typeface="Verdana" panose="020B0604030504040204" pitchFamily="34" charset="0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aseline="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чел. 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(100 %)</a:t>
                      </a:r>
                      <a:endParaRPr lang="ru-RU" sz="1050" dirty="0">
                        <a:latin typeface="Verdana" panose="020B0604030504040204" pitchFamily="34" charset="0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</a:tr>
              <a:tr h="6627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2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10.05.2017г.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12.05.2017г.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г. Ижевск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Иж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ГТУ  кафедра «Экономика предприятий»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Зам.главного врача, зав. отделениями, лидеры и члены рабочих групп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12 чел. (100 %)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</a:tr>
              <a:tr h="847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3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13.06.2017г.-15.06.2017г.</a:t>
                      </a: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г. Рязань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ГК «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Росатом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» руководитель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пилотного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проекта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Арженцов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В.Ф.   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Зам. министра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УР, начальник отдела организации МП взрослому населению МЗ УР, главный врач ГП №2,  зам. главного врача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4  чел. (100 %)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</a:tr>
              <a:tr h="677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4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26.07.2017г.-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26.07.2017г.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г. Пермь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ГК «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Росатом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» руководитель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пилотного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проекта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Арженцов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В.Ф. 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з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ам. главного врача, лидер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рабочей группы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чел. (100 %)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</a:tr>
              <a:tr h="895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cs typeface="Arial" pitchFamily="34" charset="0"/>
                        </a:rPr>
                        <a:t>5</a:t>
                      </a:r>
                      <a:endParaRPr lang="ru-RU" sz="105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24.04.2017г.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aseline="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15.06.2017г.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Verdana" panose="020B0604030504040204" pitchFamily="34" charset="0"/>
                        </a:rPr>
                        <a:t>БУДПО  УР «Республиканский центр  повышения квалификации» МЗ УР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Verdana" panose="020B0604030504040204" pitchFamily="34" charset="0"/>
                        </a:rPr>
                        <a:t>Оператор контакт-центра, сотрудники регистратуры, </a:t>
                      </a:r>
                      <a:r>
                        <a:rPr lang="ru-RU" sz="1050" smtClean="0">
                          <a:latin typeface="Verdana" panose="020B0604030504040204" pitchFamily="34" charset="0"/>
                        </a:rPr>
                        <a:t>участковые</a:t>
                      </a:r>
                      <a:r>
                        <a:rPr lang="ru-RU" sz="1050" baseline="0" smtClean="0">
                          <a:latin typeface="Verdana" panose="020B0604030504040204" pitchFamily="34" charset="0"/>
                        </a:rPr>
                        <a:t> терапевты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Times New Roman"/>
                          <a:cs typeface="Arial" pitchFamily="34" charset="0"/>
                        </a:rPr>
                        <a:t>84 чел. (100 %)</a:t>
                      </a:r>
                      <a:endParaRPr lang="ru-RU" sz="1050" dirty="0">
                        <a:latin typeface="Verdana" panose="020B0604030504040204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3156" marR="63156" marT="0" marB="0"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928794" y="285728"/>
            <a:ext cx="6786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ОБУЧЕНИЕ  В  РАМКАХ ПРОЕКТА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661665"/>
            <a:ext cx="4572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3540" y="-9161"/>
            <a:ext cx="3549285" cy="701857"/>
            <a:chOff x="243540" y="-9161"/>
            <a:chExt cx="3549285" cy="701857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712" y="57882"/>
              <a:ext cx="659728" cy="62795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540" y="28458"/>
              <a:ext cx="740796" cy="664238"/>
            </a:xfrm>
            <a:prstGeom prst="rect">
              <a:avLst/>
            </a:prstGeom>
          </p:spPr>
        </p:pic>
        <p:pic>
          <p:nvPicPr>
            <p:cNvPr id="19" name="Picture 3" descr="D:\бережливая поликлиника комп1\итоговые отчеты презентации\0013-016-Gerb-U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592" y="78499"/>
              <a:ext cx="482403" cy="494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656" y="-9161"/>
              <a:ext cx="1512169" cy="589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927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491880" y="260648"/>
            <a:ext cx="523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Популяризация проекта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958067"/>
            <a:ext cx="2952328" cy="204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1266" y="1196752"/>
            <a:ext cx="4465730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72030" y="1372126"/>
            <a:ext cx="380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 региональных печатных изданиях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" name="Picture 2" descr="D:\item_1568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958066"/>
            <a:ext cx="3167843" cy="176134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4757710" y="1196752"/>
            <a:ext cx="3957694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29190" y="1170868"/>
            <a:ext cx="3737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 средствах массовой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информации (радио, телевидение)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6" name="Picture 2" descr="D:\Кубанские Новости – «Бережливые поликлиники» сберегут время и здоровье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07985" y="2060848"/>
            <a:ext cx="2607419" cy="163572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151266" y="4005065"/>
            <a:ext cx="4024690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85761" y="4072717"/>
            <a:ext cx="3990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на официальном сайте Министерства здравоохранения Удмуртской Республики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0" name="Picture 3" descr="D:\Главная   Министерство здравоохранения Краснодарского края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67759" y="4739420"/>
            <a:ext cx="3828177" cy="2001948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4357702" y="4025467"/>
            <a:ext cx="4030722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763430" y="4180438"/>
            <a:ext cx="3176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 медицинских организациях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Picture 4" descr="D:\Главная   Официальный сайт ГБУЗ «Медицинский информационно аналитический центр» министерства здравоохранения Краснодарского края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16995" y="4869161"/>
            <a:ext cx="3933727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491880" y="56819"/>
            <a:ext cx="50806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Планы по реализации тиражирования проекта «Бережливая поликлиника» в медицинских организациях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</a:t>
            </a:r>
            <a:endParaRPr lang="ru-RU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07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5576" y="1196752"/>
            <a:ext cx="7560840" cy="3600400"/>
            <a:chOff x="498549" y="331006"/>
            <a:chExt cx="5259425" cy="662437"/>
          </a:xfrm>
          <a:scene3d>
            <a:camera prst="orthographicFront"/>
            <a:lightRig rig="flat" dir="t"/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498549" y="331006"/>
              <a:ext cx="5259425" cy="662437"/>
            </a:xfrm>
            <a:prstGeom prst="rect">
              <a:avLst/>
            </a:prstGeom>
            <a:solidFill>
              <a:srgbClr val="B8E08C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498549" y="331006"/>
              <a:ext cx="5259425" cy="6624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5810" tIns="40640" rIns="40640" bIns="4064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9022" y="1556792"/>
            <a:ext cx="73453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рамках распространения положительного опыта реализации проекта с  1 июля  2017 года начато тиражирование проекта в </a:t>
            </a:r>
            <a:r>
              <a:rPr lang="ru-RU" sz="2400" b="1" dirty="0">
                <a:solidFill>
                  <a:srgbClr val="FF0000"/>
                </a:solidFill>
              </a:rPr>
              <a:t>22 </a:t>
            </a:r>
            <a:r>
              <a:rPr lang="ru-RU" dirty="0"/>
              <a:t>медицинских организациях республики, </a:t>
            </a:r>
            <a:r>
              <a:rPr lang="ru-RU" dirty="0" smtClean="0"/>
              <a:t>а также в </a:t>
            </a:r>
            <a:r>
              <a:rPr lang="ru-RU" sz="2400" b="1" dirty="0">
                <a:solidFill>
                  <a:srgbClr val="FF0000"/>
                </a:solidFill>
              </a:rPr>
              <a:t>5</a:t>
            </a:r>
            <a:r>
              <a:rPr lang="ru-RU" dirty="0"/>
              <a:t> медицинских организациях в г. Воткинске, Сарапуле, Глазове, в рамках реализации программы, направленной на улучшение зон регистрации и ожидания приема в медицинских организациях моногородов.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Ремонтные </a:t>
            </a:r>
            <a:r>
              <a:rPr lang="ru-RU" dirty="0"/>
              <a:t>работы в медицинских организациях моногородов  проводятся за счет средств обязательного медицинского страхования.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4900482"/>
            <a:ext cx="2449666" cy="1837249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258183" y="4911190"/>
            <a:ext cx="2774021" cy="1768877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13" r="18823"/>
          <a:stretch/>
        </p:blipFill>
        <p:spPr bwMode="auto">
          <a:xfrm>
            <a:off x="6156176" y="4870344"/>
            <a:ext cx="2232249" cy="17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00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-2916832" y="3001835"/>
            <a:ext cx="10972800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sp>
        <p:nvSpPr>
          <p:cNvPr id="26" name="Стрелка: вниз 5"/>
          <p:cNvSpPr/>
          <p:nvPr/>
        </p:nvSpPr>
        <p:spPr>
          <a:xfrm rot="16200000">
            <a:off x="1482926" y="2701650"/>
            <a:ext cx="1559990" cy="3878786"/>
          </a:xfrm>
          <a:prstGeom prst="down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TextBox 35">
            <a:hlinkClick r:id="" action="ppaction://noaction"/>
          </p:cNvPr>
          <p:cNvSpPr txBox="1"/>
          <p:nvPr/>
        </p:nvSpPr>
        <p:spPr>
          <a:xfrm>
            <a:off x="4644008" y="1388078"/>
            <a:ext cx="3816424" cy="1815882"/>
          </a:xfrm>
          <a:prstGeom prst="rect">
            <a:avLst/>
          </a:prstGeom>
          <a:solidFill>
            <a:srgbClr val="B8E08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Задачи: сокращение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времени </a:t>
            </a: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ожидания приема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врача акушера-гинеколога </a:t>
            </a:r>
            <a:r>
              <a:rPr lang="ru-RU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14 до 7 дней</a:t>
            </a: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сокращение времени ожидания у кабинета врача </a:t>
            </a:r>
            <a:r>
              <a:rPr lang="ru-RU" sz="1400" dirty="0" smtClean="0">
                <a:solidFill>
                  <a:srgbClr val="C00000"/>
                </a:solidFill>
                <a:latin typeface="Verdan" pitchFamily="34" charset="0"/>
                <a:ea typeface="Verdana" pitchFamily="34" charset="0"/>
                <a:cs typeface="Verdana" pitchFamily="34" charset="0"/>
              </a:rPr>
              <a:t>с 30 до 10 мин</a:t>
            </a: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.; повышение вовлеченности сотрудников отделения; создание унифицированных шаблонов приема</a:t>
            </a:r>
            <a:endParaRPr lang="ru-RU" sz="14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536" y="4293096"/>
            <a:ext cx="34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cs typeface="Arial" panose="020B0604020202020204" pitchFamily="34" charset="0"/>
              </a:rPr>
              <a:t>Процесс улучшения работы рентгеновской службы</a:t>
            </a:r>
            <a:endParaRPr lang="ru-RU" sz="16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3617946" y="399053"/>
            <a:ext cx="505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Основные  направления  проекта </a:t>
            </a:r>
          </a:p>
          <a:p>
            <a:pPr algn="r"/>
            <a:r>
              <a:rPr lang="en-US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II</a:t>
            </a:r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 этап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низ 5"/>
          <p:cNvSpPr/>
          <p:nvPr/>
        </p:nvSpPr>
        <p:spPr>
          <a:xfrm rot="16200000">
            <a:off x="1554934" y="253378"/>
            <a:ext cx="1559990" cy="3878786"/>
          </a:xfrm>
          <a:prstGeom prst="down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70495" y="1761541"/>
            <a:ext cx="336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cs typeface="Arial" panose="020B0604020202020204" pitchFamily="34" charset="0"/>
              </a:rPr>
              <a:t>Процесс улучшение работы женской консультации</a:t>
            </a:r>
            <a:endParaRPr lang="ru-RU" sz="16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/>
        </p:nvSpPr>
        <p:spPr>
          <a:xfrm>
            <a:off x="4644008" y="3717032"/>
            <a:ext cx="3816425" cy="2246769"/>
          </a:xfrm>
          <a:prstGeom prst="rect">
            <a:avLst/>
          </a:prstGeom>
          <a:solidFill>
            <a:srgbClr val="B8E08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Задачи: сокращение времени ожидания  у рентгеновского кабинета </a:t>
            </a:r>
            <a:r>
              <a:rPr lang="ru-RU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30 до 15 мин. </a:t>
            </a:r>
            <a:r>
              <a:rPr lang="ru-RU" sz="1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разделение потоков пациентов по ОМС и договорам; перераспределение нагрузки между 2 ФЛГ аппаратами; повышение вовлеченности сотрудников отделения; создание унифицированных шаблонов описания рентгеновских снимков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" y="165197"/>
            <a:ext cx="35544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52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на улучшение в рамках </a:t>
            </a:r>
            <a:r>
              <a:rPr lang="en-US" dirty="0" smtClean="0"/>
              <a:t>II</a:t>
            </a:r>
            <a:r>
              <a:rPr lang="ru-RU" dirty="0" smtClean="0"/>
              <a:t> этапа</a:t>
            </a:r>
            <a:endParaRPr lang="ru-RU" dirty="0"/>
          </a:p>
        </p:txBody>
      </p:sp>
      <p:pic>
        <p:nvPicPr>
          <p:cNvPr id="4098" name="Picture 2" descr="V:\Бережливая поликлиника\Фотографии БП 2 этап\Рабочие моменты\IMG_58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896544" cy="381642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92080" y="1772816"/>
            <a:ext cx="3394720" cy="43533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Процесс улучшения </a:t>
            </a:r>
            <a:r>
              <a:rPr lang="ru-RU" sz="2400" b="1" dirty="0" smtClean="0">
                <a:solidFill>
                  <a:srgbClr val="C00000"/>
                </a:solidFill>
              </a:rPr>
              <a:t>работы женской консультации</a:t>
            </a:r>
          </a:p>
          <a:p>
            <a:r>
              <a:rPr lang="ru-RU" sz="2400" dirty="0" smtClean="0"/>
              <a:t>(результаты анкетирования пациентов и сотрудников; жалобы пациентов; анализ вовлеченности сотрудников)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на улучшение в рамках </a:t>
            </a:r>
            <a:r>
              <a:rPr lang="en-US" dirty="0" smtClean="0"/>
              <a:t>II</a:t>
            </a:r>
            <a:r>
              <a:rPr lang="ru-RU" dirty="0" smtClean="0"/>
              <a:t> этапа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888432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Процесс улучшения работы </a:t>
            </a:r>
            <a:r>
              <a:rPr lang="ru-RU" sz="2400" b="1" dirty="0" smtClean="0">
                <a:solidFill>
                  <a:srgbClr val="C00000"/>
                </a:solidFill>
              </a:rPr>
              <a:t>рентгенологической службы</a:t>
            </a:r>
          </a:p>
          <a:p>
            <a:r>
              <a:rPr lang="ru-RU" sz="2400" dirty="0" smtClean="0"/>
              <a:t>(результаты анкетирования пациентов и сотрудников; жалобы пациентов; анализ вовлеченности сотрудников)</a:t>
            </a:r>
          </a:p>
          <a:p>
            <a:endParaRPr lang="ru-RU" dirty="0"/>
          </a:p>
        </p:txBody>
      </p:sp>
      <p:pic>
        <p:nvPicPr>
          <p:cNvPr id="5122" name="Picture 2" descr="V:\Бережливая поликлиника\Фотографии БП 2 этап\Рабочие моменты\IMG_5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75252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Цели 2 этапа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4800" dirty="0" smtClean="0"/>
              <a:t>Сокращение времени ожидания  у рентгеновского кабинета </a:t>
            </a:r>
            <a:r>
              <a:rPr lang="ru-RU" sz="4800" dirty="0" smtClean="0">
                <a:solidFill>
                  <a:srgbClr val="C00000"/>
                </a:solidFill>
              </a:rPr>
              <a:t>с 30 до 10 минут</a:t>
            </a:r>
          </a:p>
          <a:p>
            <a:pPr algn="just"/>
            <a:r>
              <a:rPr lang="ru-RU" sz="4800" dirty="0" smtClean="0"/>
              <a:t>Сокращение времени ожидания приема врача акушера-гинеколога </a:t>
            </a:r>
            <a:r>
              <a:rPr lang="ru-RU" sz="4800" dirty="0" smtClean="0">
                <a:solidFill>
                  <a:srgbClr val="C00000"/>
                </a:solidFill>
              </a:rPr>
              <a:t>с 14 до 7 дней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50293"/>
            <a:ext cx="9144000" cy="209288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latin typeface="Georgia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Министерство здравоохранения Удмуртской Республики</a:t>
            </a:r>
          </a:p>
          <a:p>
            <a:pPr algn="ctr"/>
            <a:endParaRPr lang="ru-RU" sz="20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БУЗ УР «Городская поликлиника № 2 МЗ УР»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15404" y="0"/>
            <a:ext cx="214282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29718" y="0"/>
            <a:ext cx="214282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Никитина\Рабочий стол\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2071702" cy="1643074"/>
          </a:xfrm>
          <a:prstGeom prst="rect">
            <a:avLst/>
          </a:prstGeom>
          <a:noFill/>
        </p:spPr>
      </p:pic>
      <p:pic>
        <p:nvPicPr>
          <p:cNvPr id="1027" name="Picture 3" descr="C:\Documents and Settings\Никитина\Рабочий стол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429000"/>
            <a:ext cx="1857388" cy="1428761"/>
          </a:xfrm>
          <a:prstGeom prst="rect">
            <a:avLst/>
          </a:prstGeom>
          <a:noFill/>
        </p:spPr>
      </p:pic>
      <p:pic>
        <p:nvPicPr>
          <p:cNvPr id="3" name="Picture 4" descr="C:\Documents and Settings\Никитина\Рабочий стол\474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29000"/>
            <a:ext cx="2071702" cy="1500198"/>
          </a:xfrm>
          <a:prstGeom prst="rect">
            <a:avLst/>
          </a:prstGeom>
          <a:noFill/>
        </p:spPr>
      </p:pic>
      <p:pic>
        <p:nvPicPr>
          <p:cNvPr id="1029" name="Picture 5" descr="C:\Documents and Settings\Никитина\Рабочий стол\817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5143512"/>
            <a:ext cx="2071702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16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9512" y="1124744"/>
            <a:ext cx="8640960" cy="845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655567" y="250939"/>
            <a:ext cx="5020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Региональная структура проекта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981868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="" xmlns:p14="http://schemas.microsoft.com/office/powerpoint/2010/main" val="1777052239"/>
              </p:ext>
            </p:extLst>
          </p:nvPr>
        </p:nvGraphicFramePr>
        <p:xfrm>
          <a:off x="179512" y="1484784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386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97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9512" y="1124744"/>
            <a:ext cx="8640960" cy="845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805184" y="250939"/>
            <a:ext cx="672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ПРОЕКТНЫЙ  ОФИС  МЗ УР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981868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1017062351"/>
              </p:ext>
            </p:extLst>
          </p:nvPr>
        </p:nvGraphicFramePr>
        <p:xfrm>
          <a:off x="-20143" y="1196752"/>
          <a:ext cx="8715404" cy="327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-1" y="5063528"/>
            <a:ext cx="2868733" cy="1813184"/>
          </a:xfrm>
          <a:prstGeom prst="rect">
            <a:avLst/>
          </a:prstGeom>
          <a:noFill/>
        </p:spPr>
      </p:pic>
      <p:pic>
        <p:nvPicPr>
          <p:cNvPr id="1028" name="Picture 4" descr="V:\Ишниязова А.Р\Бережливая поликлиника\фото БП рабочие встречи\P53155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8733" y="5063528"/>
            <a:ext cx="3071420" cy="182008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156"/>
            <a:ext cx="3548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823"/>
          <a:stretch/>
        </p:blipFill>
        <p:spPr bwMode="auto">
          <a:xfrm>
            <a:off x="5940153" y="5063529"/>
            <a:ext cx="2775251" cy="183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97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79512" y="1124744"/>
            <a:ext cx="8640960" cy="845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211960" y="250939"/>
            <a:ext cx="431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БУЗ УР «Городская Поликлиника  №2 МЗ УР»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981868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1267553394"/>
              </p:ext>
            </p:extLst>
          </p:nvPr>
        </p:nvGraphicFramePr>
        <p:xfrm>
          <a:off x="0" y="1124744"/>
          <a:ext cx="8715404" cy="327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3" descr="C:\Users\iar6307\Desktop\Бережливая поликлиника\фото_Арженцов\IMG_14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684868"/>
            <a:ext cx="2775252" cy="2143771"/>
          </a:xfrm>
          <a:prstGeom prst="rect">
            <a:avLst/>
          </a:prstGeom>
          <a:noFill/>
        </p:spPr>
      </p:pic>
      <p:pic>
        <p:nvPicPr>
          <p:cNvPr id="2050" name="Picture 2" descr="C:\Users\iar6307\Desktop\Бережливая поликлиника\Фото БП\IMG_52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696655"/>
            <a:ext cx="3312368" cy="216134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2" y="170929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2" y="4684868"/>
            <a:ext cx="2924608" cy="21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97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411760" y="0"/>
            <a:ext cx="634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НОРМАТИВНОЕ  РЕГУЛИРОВАНИЕ  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ПРОЕКТА на уровне мо. 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ФИНАНСИРОВАНИЕ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2568254191"/>
              </p:ext>
            </p:extLst>
          </p:nvPr>
        </p:nvGraphicFramePr>
        <p:xfrm>
          <a:off x="0" y="1196752"/>
          <a:ext cx="8676456" cy="539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554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8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908720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411760" y="116632"/>
            <a:ext cx="634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НОРМАТИВНОЕ  РЕГУЛИРОВАНИЕ  </a:t>
            </a:r>
          </a:p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ПРОЕКТА</a:t>
            </a:r>
            <a:endParaRPr lang="ru-RU" sz="1600" b="1" dirty="0" smtClean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iar6307\Desktop\Бережливая поликлиника\Наши диаграммы\IMG_5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608512" cy="244827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iar6307\Desktop\Бережливая поликлиника\Наши диаграммы\IMG_5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98422"/>
            <a:ext cx="3181037" cy="479715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iar6307\Desktop\Бережливая поликлиника\Наши диаграммы\IMG_5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66" y="3778968"/>
            <a:ext cx="2376264" cy="295232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iar6307\Desktop\Бережливая поликлиника\Наши диаграммы\IMG_5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73851"/>
            <a:ext cx="2664296" cy="295232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2" y="116632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8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642910" y="5474159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2676575930"/>
              </p:ext>
            </p:extLst>
          </p:nvPr>
        </p:nvGraphicFramePr>
        <p:xfrm>
          <a:off x="158953" y="1476356"/>
          <a:ext cx="85689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14"/>
          <p:cNvGrpSpPr/>
          <p:nvPr/>
        </p:nvGrpSpPr>
        <p:grpSpPr>
          <a:xfrm>
            <a:off x="2339752" y="4077072"/>
            <a:ext cx="6264696" cy="2376264"/>
            <a:chOff x="3007054" y="3130000"/>
            <a:chExt cx="5345873" cy="113710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5111437" y="1025617"/>
              <a:ext cx="1137107" cy="5345873"/>
            </a:xfrm>
            <a:prstGeom prst="round2Same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3124724" y="3185509"/>
              <a:ext cx="5103880" cy="102608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19050" rIns="38100" bIns="19050" numCol="1" spcCol="1270" anchor="ctr" anchorCtr="0">
              <a:noAutofit/>
            </a:bodyPr>
            <a:lstStyle/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Очереди в регистратуре и у кабинетов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Сложно записаться к специалистам, на исследования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Сложно дозвониться до регистратуры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Смешение потоков пациентов (здоровые граждане с больными в одной очереди) 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Теряются амбулаторные карты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Verdana" panose="020B0604030504040204" pitchFamily="34" charset="0"/>
                </a:rPr>
                <a:t>Разброс кабинетов по всем этажам поликлиники</a:t>
              </a: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, трудно пройти диспансеризацию</a:t>
              </a:r>
            </a:p>
            <a:p>
              <a:pPr marL="11520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latin typeface="Verdana" panose="020B0604030504040204" pitchFamily="34" charset="0"/>
                  <a:cs typeface="Arial" panose="020B0604020202020204" pitchFamily="34" charset="0"/>
                </a:rPr>
                <a:t> Мало информации</a:t>
              </a: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8929686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715404" y="0"/>
            <a:ext cx="214314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1053876"/>
            <a:ext cx="8715404" cy="14287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475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131840" y="260648"/>
            <a:ext cx="555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 smtClean="0">
                <a:latin typeface="Verdana" panose="020B0604030504040204" pitchFamily="34" charset="0"/>
                <a:cs typeface="Arial" panose="020B0604020202020204" pitchFamily="34" charset="0"/>
              </a:rPr>
              <a:t>перечень  основных  проблем   </a:t>
            </a:r>
            <a:endParaRPr lang="ru-RU" sz="160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095"/>
            <a:ext cx="35480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6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7618</TotalTime>
  <Words>2084</Words>
  <Application>Microsoft Office PowerPoint</Application>
  <PresentationFormat>Экран (4:3)</PresentationFormat>
  <Paragraphs>338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Размещается карта создания потока ценности исходного состояния, коэффициент эффективности(фото) </vt:lpstr>
      <vt:lpstr>Размещается карта потока создания ценности заключительного  состояния, коэффициент эффективности(фото) </vt:lpstr>
      <vt:lpstr>Слайд 17</vt:lpstr>
      <vt:lpstr>Слайд 18</vt:lpstr>
      <vt:lpstr>Оптимизация процесса проведения диспансеризации Карта текущего состояния</vt:lpstr>
      <vt:lpstr>Оптимизация процесса проведения диспансеризации Карта текущего  состояния</vt:lpstr>
      <vt:lpstr>Оптимизация процесса проведения диспансеризации Карта целевого  состояния</vt:lpstr>
      <vt:lpstr>Оптимизация процесса проведения диспансеризации Карта целевого  состояния</vt:lpstr>
      <vt:lpstr>Слайд 23</vt:lpstr>
      <vt:lpstr>Слайд 24</vt:lpstr>
      <vt:lpstr>ПОВЫШЕНИЕ ЭФФЕКТИВНОСТИ РАБОТЫ ВРАЧА ТЕРАПЕВТА УЧАСТКОВОГО Карта ТЕКУЩЕго  состояния</vt:lpstr>
      <vt:lpstr> ПОВЫШЕНИЕ ЭФФЕКТИВНОСТИ РАБОТЫ ВРАЧА ТЕРАПЕВТА УЧАСТКОВОГО Карта целевого  состояния</vt:lpstr>
      <vt:lpstr>Слайд 27</vt:lpstr>
      <vt:lpstr>Слайд 28</vt:lpstr>
      <vt:lpstr>Слайд 29</vt:lpstr>
      <vt:lpstr>Слайд 30</vt:lpstr>
      <vt:lpstr>Слайд 31</vt:lpstr>
      <vt:lpstr>Слайд 32</vt:lpstr>
      <vt:lpstr>Направления на улучшение в рамках II этапа</vt:lpstr>
      <vt:lpstr>Направления на улучшение в рамках II этапа</vt:lpstr>
      <vt:lpstr>Цели 2 этапа</vt:lpstr>
      <vt:lpstr>Слайд 36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iar6307</cp:lastModifiedBy>
  <cp:revision>734</cp:revision>
  <dcterms:created xsi:type="dcterms:W3CDTF">2017-06-09T07:37:26Z</dcterms:created>
  <dcterms:modified xsi:type="dcterms:W3CDTF">2017-10-27T06:04:58Z</dcterms:modified>
</cp:coreProperties>
</file>